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59" r:id="rId2"/>
    <p:sldId id="453" r:id="rId3"/>
    <p:sldId id="440" r:id="rId4"/>
    <p:sldId id="479" r:id="rId5"/>
    <p:sldId id="348" r:id="rId6"/>
    <p:sldId id="471" r:id="rId7"/>
    <p:sldId id="472" r:id="rId8"/>
    <p:sldId id="492" r:id="rId9"/>
    <p:sldId id="486" r:id="rId10"/>
    <p:sldId id="487" r:id="rId11"/>
    <p:sldId id="488" r:id="rId12"/>
    <p:sldId id="490" r:id="rId13"/>
    <p:sldId id="491" r:id="rId14"/>
    <p:sldId id="470" r:id="rId15"/>
    <p:sldId id="493" r:id="rId16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FF"/>
    <a:srgbClr val="0085A2"/>
    <a:srgbClr val="0099CC"/>
    <a:srgbClr val="009900"/>
    <a:srgbClr val="00FF00"/>
    <a:srgbClr val="FFCC99"/>
    <a:srgbClr val="336699"/>
    <a:srgbClr val="CCECFF"/>
    <a:srgbClr val="33CCCC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4" autoAdjust="0"/>
    <p:restoredTop sz="95167" autoAdjust="0"/>
  </p:normalViewPr>
  <p:slideViewPr>
    <p:cSldViewPr>
      <p:cViewPr varScale="1">
        <p:scale>
          <a:sx n="76" d="100"/>
          <a:sy n="76" d="100"/>
        </p:scale>
        <p:origin x="-78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42" y="-102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safsbin\f_daf$\Consolidation\30%20juin%202020\Communication%20financi&#232;re\Pr&#233;paration%20des%20slides%20au%20306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safsbin\f_daf$\Consolidation\30%20juin%202020\Communication%20financi&#232;re\Pr&#233;paration%20des%20slides%20au%20306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snel\AppData\Local\Microsoft\Windows\Temporary%20Internet%20Files\Content.Outlook\HZ3YUMR4\Cours%20VD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'[Préparation des slides au 3062020.xlsx]Inscrip21'!$B$4:$C$4</c:f>
              <c:strCache>
                <c:ptCount val="1"/>
                <c:pt idx="0">
                  <c:v>Voyageurs conso 2019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numRef>
              <c:f>'[Préparation des slides au 3062020.xlsx]Inscrip21'!$D$2:$P$2</c:f>
              <c:numCache>
                <c:formatCode>mmm\-yy</c:formatCode>
                <c:ptCount val="1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'[Préparation des slides au 3062020.xlsx]Inscrip21'!$D$4:$P$4</c:f>
              <c:numCache>
                <c:formatCode>_-* #,##0.0\ _€_-;\-* #,##0.0\ _€_-;_-* "-"??\ _€_-;_-@_-</c:formatCode>
                <c:ptCount val="13"/>
                <c:pt idx="0">
                  <c:v>43.359090909090895</c:v>
                </c:pt>
                <c:pt idx="1">
                  <c:v>47.927272727272729</c:v>
                </c:pt>
                <c:pt idx="2">
                  <c:v>42.847727272727205</c:v>
                </c:pt>
                <c:pt idx="3">
                  <c:v>36.579545454545446</c:v>
                </c:pt>
                <c:pt idx="4">
                  <c:v>29.652272727272731</c:v>
                </c:pt>
                <c:pt idx="5">
                  <c:v>23.55</c:v>
                </c:pt>
                <c:pt idx="6">
                  <c:v>21.838636363636336</c:v>
                </c:pt>
                <c:pt idx="7">
                  <c:v>13.79318181818182</c:v>
                </c:pt>
                <c:pt idx="8">
                  <c:v>16.390909090909087</c:v>
                </c:pt>
                <c:pt idx="9">
                  <c:v>13.125</c:v>
                </c:pt>
                <c:pt idx="10">
                  <c:v>4.7772727272727344</c:v>
                </c:pt>
                <c:pt idx="11">
                  <c:v>1.2409090909090887</c:v>
                </c:pt>
                <c:pt idx="12">
                  <c:v>295.08181818181816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25-4822-9F60-2DAF99F1E00A}"/>
            </c:ext>
          </c:extLst>
        </c:ser>
        <c:ser>
          <c:idx val="0"/>
          <c:order val="1"/>
          <c:tx>
            <c:strRef>
              <c:f>'[Préparation des slides au 3062020.xlsx]Inscrip21'!$B$7:$C$7</c:f>
              <c:strCache>
                <c:ptCount val="1"/>
                <c:pt idx="0">
                  <c:v>Inscriptions 2021 départs 2021</c:v>
                </c:pt>
              </c:strCache>
            </c:strRef>
          </c:tx>
          <c:spPr>
            <a:solidFill>
              <a:srgbClr val="33CCFF"/>
            </a:solidFill>
            <a:ln>
              <a:noFill/>
            </a:ln>
            <a:effectLst/>
          </c:spPr>
          <c:cat>
            <c:numRef>
              <c:f>'[Préparation des slides au 3062020.xlsx]Inscrip21'!$D$2:$P$2</c:f>
              <c:numCache>
                <c:formatCode>mmm\-yy</c:formatCode>
                <c:ptCount val="1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'[Préparation des slides au 3062020.xlsx]Inscrip21'!$D$7:$P$7</c:f>
              <c:numCache>
                <c:formatCode>_-* #,##0.0\ _€_-;\-* #,##0.0\ _€_-;_-* "-"??\ _€_-;_-@_-</c:formatCode>
                <c:ptCount val="13"/>
                <c:pt idx="0">
                  <c:v>6.5038636363636435</c:v>
                </c:pt>
                <c:pt idx="1">
                  <c:v>11.981818181818159</c:v>
                </c:pt>
                <c:pt idx="2">
                  <c:v>14.99670454545455</c:v>
                </c:pt>
                <c:pt idx="3">
                  <c:v>16.460795454545426</c:v>
                </c:pt>
                <c:pt idx="4">
                  <c:v>17.791363636363602</c:v>
                </c:pt>
                <c:pt idx="5">
                  <c:v>16.484999999999989</c:v>
                </c:pt>
                <c:pt idx="6">
                  <c:v>16.37897727272723</c:v>
                </c:pt>
                <c:pt idx="7">
                  <c:v>11.034545454545455</c:v>
                </c:pt>
                <c:pt idx="8">
                  <c:v>14.751818181818155</c:v>
                </c:pt>
                <c:pt idx="9">
                  <c:v>12.46875</c:v>
                </c:pt>
                <c:pt idx="10">
                  <c:v>4.7772727272727344</c:v>
                </c:pt>
                <c:pt idx="11">
                  <c:v>1.2409090909090887</c:v>
                </c:pt>
                <c:pt idx="12">
                  <c:v>144.87181818181818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25-4822-9F60-2DAF99F1E00A}"/>
            </c:ext>
          </c:extLst>
        </c:ser>
        <c:dLbls/>
        <c:gapWidth val="219"/>
        <c:overlap val="-27"/>
        <c:axId val="132824064"/>
        <c:axId val="134492928"/>
      </c:barChart>
      <c:dateAx>
        <c:axId val="132824064"/>
        <c:scaling>
          <c:orientation val="minMax"/>
        </c:scaling>
        <c:axPos val="b"/>
        <c:numFmt formatCode="mmm\-yy" sourceLinked="1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134492928"/>
        <c:crosses val="autoZero"/>
        <c:auto val="1"/>
        <c:lblOffset val="100"/>
        <c:baseTimeUnit val="months"/>
      </c:dateAx>
      <c:valAx>
        <c:axId val="134492928"/>
        <c:scaling>
          <c:orientation val="minMax"/>
          <c:max val="5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baseline="0"/>
            </a:pPr>
            <a:endParaRPr lang="fr-FR"/>
          </a:p>
        </c:txPr>
        <c:crossAx val="13282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orbel" pitchFamily="34" charset="0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col"/>
        <c:grouping val="stacked"/>
        <c:ser>
          <c:idx val="0"/>
          <c:order val="0"/>
          <c:tx>
            <c:strRef>
              <c:f>'[Préparation des slides au 3062020.xlsx]Inscrip21'!$B$6</c:f>
              <c:strCache>
                <c:ptCount val="1"/>
                <c:pt idx="0">
                  <c:v>Départs 2021</c:v>
                </c:pt>
              </c:strCache>
            </c:strRef>
          </c:tx>
          <c:spPr>
            <a:solidFill>
              <a:srgbClr val="0085A2"/>
            </a:solidFill>
          </c:spPr>
          <c:cat>
            <c:strRef>
              <c:f>'[Préparation des slides au 3062020.xlsx]Inscrip21'!$C$2:$O$2</c:f>
              <c:strCache>
                <c:ptCount val="13"/>
                <c:pt idx="0">
                  <c:v>Reportable 2020</c:v>
                </c:pt>
                <c:pt idx="1">
                  <c:v>janv-21</c:v>
                </c:pt>
                <c:pt idx="2">
                  <c:v>févr-21</c:v>
                </c:pt>
                <c:pt idx="3">
                  <c:v>mars-21</c:v>
                </c:pt>
                <c:pt idx="4">
                  <c:v>avr-21</c:v>
                </c:pt>
                <c:pt idx="5">
                  <c:v>mai-21</c:v>
                </c:pt>
                <c:pt idx="6">
                  <c:v>juin-21</c:v>
                </c:pt>
                <c:pt idx="7">
                  <c:v>juil-21</c:v>
                </c:pt>
                <c:pt idx="8">
                  <c:v>août-21</c:v>
                </c:pt>
                <c:pt idx="9">
                  <c:v>sept-21</c:v>
                </c:pt>
                <c:pt idx="10">
                  <c:v>oct-21</c:v>
                </c:pt>
                <c:pt idx="11">
                  <c:v>nov-21</c:v>
                </c:pt>
                <c:pt idx="12">
                  <c:v>déc-21</c:v>
                </c:pt>
              </c:strCache>
            </c:strRef>
          </c:cat>
          <c:val>
            <c:numRef>
              <c:f>'[Préparation des slides au 3062020.xlsx]Inscrip21'!$C$6:$O$6</c:f>
              <c:numCache>
                <c:formatCode>_-* #,##0.0\ _€_-;\-* #,##0.0\ _€_-;_-* "-"?\ _€_-;_-@_-</c:formatCode>
                <c:ptCount val="13"/>
                <c:pt idx="0">
                  <c:v>153.4</c:v>
                </c:pt>
                <c:pt idx="1">
                  <c:v>153.4</c:v>
                </c:pt>
                <c:pt idx="2">
                  <c:v>153.4</c:v>
                </c:pt>
                <c:pt idx="3">
                  <c:v>153.4</c:v>
                </c:pt>
                <c:pt idx="4">
                  <c:v>153.4</c:v>
                </c:pt>
                <c:pt idx="5">
                  <c:v>153.4</c:v>
                </c:pt>
                <c:pt idx="6">
                  <c:v>153.4</c:v>
                </c:pt>
                <c:pt idx="7">
                  <c:v>153.4</c:v>
                </c:pt>
                <c:pt idx="8">
                  <c:v>153.4</c:v>
                </c:pt>
                <c:pt idx="9">
                  <c:v>153.4</c:v>
                </c:pt>
                <c:pt idx="10">
                  <c:v>153.4</c:v>
                </c:pt>
                <c:pt idx="11">
                  <c:v>153.4</c:v>
                </c:pt>
                <c:pt idx="12">
                  <c:v>153.4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D1F-41DB-8BD0-C0690F7F34D6}"/>
            </c:ext>
          </c:extLst>
        </c:ser>
        <c:ser>
          <c:idx val="1"/>
          <c:order val="1"/>
          <c:tx>
            <c:strRef>
              <c:f>'[Préparation des slides au 3062020.xlsx]Inscrip21'!$B$8</c:f>
              <c:strCache>
                <c:ptCount val="1"/>
              </c:strCache>
            </c:strRef>
          </c:tx>
          <c:spPr>
            <a:solidFill>
              <a:srgbClr val="33CCFF"/>
            </a:solidFill>
          </c:spPr>
          <c:cat>
            <c:strRef>
              <c:f>'[Préparation des slides au 3062020.xlsx]Inscrip21'!$C$2:$O$2</c:f>
              <c:strCache>
                <c:ptCount val="13"/>
                <c:pt idx="0">
                  <c:v>Reportable 2020</c:v>
                </c:pt>
                <c:pt idx="1">
                  <c:v>janv-21</c:v>
                </c:pt>
                <c:pt idx="2">
                  <c:v>févr-21</c:v>
                </c:pt>
                <c:pt idx="3">
                  <c:v>mars-21</c:v>
                </c:pt>
                <c:pt idx="4">
                  <c:v>avr-21</c:v>
                </c:pt>
                <c:pt idx="5">
                  <c:v>mai-21</c:v>
                </c:pt>
                <c:pt idx="6">
                  <c:v>juin-21</c:v>
                </c:pt>
                <c:pt idx="7">
                  <c:v>juil-21</c:v>
                </c:pt>
                <c:pt idx="8">
                  <c:v>août-21</c:v>
                </c:pt>
                <c:pt idx="9">
                  <c:v>sept-21</c:v>
                </c:pt>
                <c:pt idx="10">
                  <c:v>oct-21</c:v>
                </c:pt>
                <c:pt idx="11">
                  <c:v>nov-21</c:v>
                </c:pt>
                <c:pt idx="12">
                  <c:v>déc-21</c:v>
                </c:pt>
              </c:strCache>
            </c:strRef>
          </c:cat>
          <c:val>
            <c:numRef>
              <c:f>'[Préparation des slides au 3062020.xlsx]Inscrip21'!$C$8:$O$8</c:f>
              <c:numCache>
                <c:formatCode>_-* #,##0.0\ _€_-;\-* #,##0.0\ _€_-;_-* "-"??\ _€_-;_-@_-</c:formatCode>
                <c:ptCount val="13"/>
                <c:pt idx="1">
                  <c:v>6.5038636363636435</c:v>
                </c:pt>
                <c:pt idx="2">
                  <c:v>18.485681818181764</c:v>
                </c:pt>
                <c:pt idx="3">
                  <c:v>33.482386363636259</c:v>
                </c:pt>
                <c:pt idx="4">
                  <c:v>49.943181818181863</c:v>
                </c:pt>
                <c:pt idx="5">
                  <c:v>67.734545454545497</c:v>
                </c:pt>
                <c:pt idx="6">
                  <c:v>84.219545454545496</c:v>
                </c:pt>
                <c:pt idx="7">
                  <c:v>100.59852272727272</c:v>
                </c:pt>
                <c:pt idx="8">
                  <c:v>111.63306818181817</c:v>
                </c:pt>
                <c:pt idx="9">
                  <c:v>126.38488636363624</c:v>
                </c:pt>
                <c:pt idx="10">
                  <c:v>138.85363636363667</c:v>
                </c:pt>
                <c:pt idx="11">
                  <c:v>143.63090909090909</c:v>
                </c:pt>
                <c:pt idx="12">
                  <c:v>144.87181818181818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9D1F-41DB-8BD0-C0690F7F34D6}"/>
            </c:ext>
          </c:extLst>
        </c:ser>
        <c:dLbls/>
        <c:overlap val="100"/>
        <c:axId val="134518656"/>
        <c:axId val="134520192"/>
      </c:barChart>
      <c:catAx>
        <c:axId val="134518656"/>
        <c:scaling>
          <c:orientation val="minMax"/>
        </c:scaling>
        <c:axPos val="b"/>
        <c:numFmt formatCode="General" sourceLinked="1"/>
        <c:tickLblPos val="nextTo"/>
        <c:crossAx val="134520192"/>
        <c:crosses val="autoZero"/>
        <c:auto val="1"/>
        <c:lblAlgn val="ctr"/>
        <c:lblOffset val="100"/>
      </c:catAx>
      <c:valAx>
        <c:axId val="134520192"/>
        <c:scaling>
          <c:orientation val="minMax"/>
          <c:max val="300"/>
        </c:scaling>
        <c:axPos val="l"/>
        <c:majorGridlines/>
        <c:numFmt formatCode="_(* #,##0_);_(* \(#,##0\);_(* &quot;-&quot;_);_(@_)" sourceLinked="0"/>
        <c:tickLblPos val="nextTo"/>
        <c:crossAx val="134518656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Corbel" pitchFamily="34" charset="0"/>
        </a:defRPr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04409292752629"/>
          <c:y val="4.6817958857668825E-2"/>
          <c:w val="0.88416477941999327"/>
          <c:h val="0.87871737328049249"/>
        </c:manualLayout>
      </c:layout>
      <c:areaChart>
        <c:grouping val="standard"/>
        <c:ser>
          <c:idx val="0"/>
          <c:order val="0"/>
          <c:tx>
            <c:strRef>
              <c:f>Feuil1!$C$6</c:f>
              <c:strCache>
                <c:ptCount val="1"/>
                <c:pt idx="0">
                  <c:v>Cours</c:v>
                </c:pt>
              </c:strCache>
            </c:strRef>
          </c:tx>
          <c:spPr>
            <a:solidFill>
              <a:srgbClr val="B2F8FA">
                <a:alpha val="34000"/>
              </a:srgbClr>
            </a:solidFill>
            <a:ln>
              <a:solidFill>
                <a:srgbClr val="0ECFD4"/>
              </a:solidFill>
            </a:ln>
            <a:effectLst/>
          </c:spPr>
          <c:cat>
            <c:numRef>
              <c:f>Feuil1!$B$7:$B$269</c:f>
              <c:numCache>
                <c:formatCode>m/d/yyyy</c:formatCode>
                <c:ptCount val="263"/>
                <c:pt idx="0">
                  <c:v>43754</c:v>
                </c:pt>
                <c:pt idx="1">
                  <c:v>43755</c:v>
                </c:pt>
                <c:pt idx="2">
                  <c:v>43756</c:v>
                </c:pt>
                <c:pt idx="3">
                  <c:v>43759</c:v>
                </c:pt>
                <c:pt idx="4">
                  <c:v>43760</c:v>
                </c:pt>
                <c:pt idx="5">
                  <c:v>43761</c:v>
                </c:pt>
                <c:pt idx="6">
                  <c:v>43762</c:v>
                </c:pt>
                <c:pt idx="7">
                  <c:v>43763</c:v>
                </c:pt>
                <c:pt idx="8">
                  <c:v>43766</c:v>
                </c:pt>
                <c:pt idx="9">
                  <c:v>43767</c:v>
                </c:pt>
                <c:pt idx="10">
                  <c:v>43768</c:v>
                </c:pt>
                <c:pt idx="11">
                  <c:v>43769</c:v>
                </c:pt>
                <c:pt idx="12">
                  <c:v>43770</c:v>
                </c:pt>
                <c:pt idx="13">
                  <c:v>43773</c:v>
                </c:pt>
                <c:pt idx="14">
                  <c:v>43774</c:v>
                </c:pt>
                <c:pt idx="15">
                  <c:v>43775</c:v>
                </c:pt>
                <c:pt idx="16">
                  <c:v>43776</c:v>
                </c:pt>
                <c:pt idx="17">
                  <c:v>43777</c:v>
                </c:pt>
                <c:pt idx="18">
                  <c:v>43780</c:v>
                </c:pt>
                <c:pt idx="19">
                  <c:v>43781</c:v>
                </c:pt>
                <c:pt idx="20">
                  <c:v>43782</c:v>
                </c:pt>
                <c:pt idx="21">
                  <c:v>43783</c:v>
                </c:pt>
                <c:pt idx="22">
                  <c:v>43784</c:v>
                </c:pt>
                <c:pt idx="23">
                  <c:v>43787</c:v>
                </c:pt>
                <c:pt idx="24">
                  <c:v>43788</c:v>
                </c:pt>
                <c:pt idx="25">
                  <c:v>43789</c:v>
                </c:pt>
                <c:pt idx="26">
                  <c:v>43790</c:v>
                </c:pt>
                <c:pt idx="27">
                  <c:v>43791</c:v>
                </c:pt>
                <c:pt idx="28">
                  <c:v>43794</c:v>
                </c:pt>
                <c:pt idx="29">
                  <c:v>43795</c:v>
                </c:pt>
                <c:pt idx="30">
                  <c:v>43796</c:v>
                </c:pt>
                <c:pt idx="31">
                  <c:v>43797</c:v>
                </c:pt>
                <c:pt idx="32">
                  <c:v>43798</c:v>
                </c:pt>
                <c:pt idx="33">
                  <c:v>43801</c:v>
                </c:pt>
                <c:pt idx="34">
                  <c:v>43802</c:v>
                </c:pt>
                <c:pt idx="35">
                  <c:v>43803</c:v>
                </c:pt>
                <c:pt idx="36">
                  <c:v>43804</c:v>
                </c:pt>
                <c:pt idx="37">
                  <c:v>43805</c:v>
                </c:pt>
                <c:pt idx="38">
                  <c:v>43808</c:v>
                </c:pt>
                <c:pt idx="39">
                  <c:v>43809</c:v>
                </c:pt>
                <c:pt idx="40">
                  <c:v>43810</c:v>
                </c:pt>
                <c:pt idx="41">
                  <c:v>43811</c:v>
                </c:pt>
                <c:pt idx="42">
                  <c:v>43812</c:v>
                </c:pt>
                <c:pt idx="43">
                  <c:v>43815</c:v>
                </c:pt>
                <c:pt idx="44">
                  <c:v>43816</c:v>
                </c:pt>
                <c:pt idx="45">
                  <c:v>43817</c:v>
                </c:pt>
                <c:pt idx="46">
                  <c:v>43818</c:v>
                </c:pt>
                <c:pt idx="47">
                  <c:v>43819</c:v>
                </c:pt>
                <c:pt idx="48">
                  <c:v>43822</c:v>
                </c:pt>
                <c:pt idx="49">
                  <c:v>43823</c:v>
                </c:pt>
                <c:pt idx="50">
                  <c:v>43826</c:v>
                </c:pt>
                <c:pt idx="51">
                  <c:v>43829</c:v>
                </c:pt>
                <c:pt idx="52">
                  <c:v>43830</c:v>
                </c:pt>
                <c:pt idx="53">
                  <c:v>43832</c:v>
                </c:pt>
                <c:pt idx="54">
                  <c:v>43833</c:v>
                </c:pt>
                <c:pt idx="55">
                  <c:v>43836</c:v>
                </c:pt>
                <c:pt idx="56">
                  <c:v>43837</c:v>
                </c:pt>
                <c:pt idx="57">
                  <c:v>43838</c:v>
                </c:pt>
                <c:pt idx="58">
                  <c:v>43839</c:v>
                </c:pt>
                <c:pt idx="59">
                  <c:v>43840</c:v>
                </c:pt>
                <c:pt idx="60">
                  <c:v>43843</c:v>
                </c:pt>
                <c:pt idx="61">
                  <c:v>43844</c:v>
                </c:pt>
                <c:pt idx="62">
                  <c:v>43845</c:v>
                </c:pt>
                <c:pt idx="63">
                  <c:v>43846</c:v>
                </c:pt>
                <c:pt idx="64">
                  <c:v>43847</c:v>
                </c:pt>
                <c:pt idx="65">
                  <c:v>43850</c:v>
                </c:pt>
                <c:pt idx="66">
                  <c:v>43851</c:v>
                </c:pt>
                <c:pt idx="67">
                  <c:v>43852</c:v>
                </c:pt>
                <c:pt idx="68">
                  <c:v>43853</c:v>
                </c:pt>
                <c:pt idx="69">
                  <c:v>43854</c:v>
                </c:pt>
                <c:pt idx="70">
                  <c:v>43857</c:v>
                </c:pt>
                <c:pt idx="71">
                  <c:v>43858</c:v>
                </c:pt>
                <c:pt idx="72">
                  <c:v>43859</c:v>
                </c:pt>
                <c:pt idx="73">
                  <c:v>43860</c:v>
                </c:pt>
                <c:pt idx="74">
                  <c:v>43861</c:v>
                </c:pt>
                <c:pt idx="75">
                  <c:v>43864</c:v>
                </c:pt>
                <c:pt idx="76">
                  <c:v>43865</c:v>
                </c:pt>
                <c:pt idx="77">
                  <c:v>43866</c:v>
                </c:pt>
                <c:pt idx="78">
                  <c:v>43867</c:v>
                </c:pt>
                <c:pt idx="79">
                  <c:v>43868</c:v>
                </c:pt>
                <c:pt idx="80">
                  <c:v>43871</c:v>
                </c:pt>
                <c:pt idx="81">
                  <c:v>43872</c:v>
                </c:pt>
                <c:pt idx="82">
                  <c:v>43873</c:v>
                </c:pt>
                <c:pt idx="83">
                  <c:v>43874</c:v>
                </c:pt>
                <c:pt idx="84">
                  <c:v>43875</c:v>
                </c:pt>
                <c:pt idx="85">
                  <c:v>43878</c:v>
                </c:pt>
                <c:pt idx="86">
                  <c:v>43879</c:v>
                </c:pt>
                <c:pt idx="87">
                  <c:v>43880</c:v>
                </c:pt>
                <c:pt idx="88">
                  <c:v>43881</c:v>
                </c:pt>
                <c:pt idx="89">
                  <c:v>43882</c:v>
                </c:pt>
                <c:pt idx="90">
                  <c:v>43885</c:v>
                </c:pt>
                <c:pt idx="91">
                  <c:v>43886</c:v>
                </c:pt>
                <c:pt idx="92">
                  <c:v>43887</c:v>
                </c:pt>
                <c:pt idx="93">
                  <c:v>43888</c:v>
                </c:pt>
                <c:pt idx="94">
                  <c:v>43889</c:v>
                </c:pt>
                <c:pt idx="95">
                  <c:v>43892</c:v>
                </c:pt>
                <c:pt idx="96">
                  <c:v>43893</c:v>
                </c:pt>
                <c:pt idx="97">
                  <c:v>43894</c:v>
                </c:pt>
                <c:pt idx="98">
                  <c:v>43895</c:v>
                </c:pt>
                <c:pt idx="99">
                  <c:v>43896</c:v>
                </c:pt>
                <c:pt idx="100">
                  <c:v>43899</c:v>
                </c:pt>
                <c:pt idx="101">
                  <c:v>43900</c:v>
                </c:pt>
                <c:pt idx="102">
                  <c:v>43901</c:v>
                </c:pt>
                <c:pt idx="103">
                  <c:v>43902</c:v>
                </c:pt>
                <c:pt idx="104">
                  <c:v>43903</c:v>
                </c:pt>
                <c:pt idx="105">
                  <c:v>43906</c:v>
                </c:pt>
                <c:pt idx="106">
                  <c:v>43907</c:v>
                </c:pt>
                <c:pt idx="107">
                  <c:v>43908</c:v>
                </c:pt>
                <c:pt idx="108">
                  <c:v>43909</c:v>
                </c:pt>
                <c:pt idx="109">
                  <c:v>43910</c:v>
                </c:pt>
                <c:pt idx="110">
                  <c:v>43913</c:v>
                </c:pt>
                <c:pt idx="111">
                  <c:v>43914</c:v>
                </c:pt>
                <c:pt idx="112">
                  <c:v>43915</c:v>
                </c:pt>
                <c:pt idx="113">
                  <c:v>43916</c:v>
                </c:pt>
                <c:pt idx="114">
                  <c:v>43917</c:v>
                </c:pt>
                <c:pt idx="115">
                  <c:v>43920</c:v>
                </c:pt>
                <c:pt idx="116">
                  <c:v>43921</c:v>
                </c:pt>
                <c:pt idx="117">
                  <c:v>43922</c:v>
                </c:pt>
                <c:pt idx="118">
                  <c:v>43923</c:v>
                </c:pt>
                <c:pt idx="119">
                  <c:v>43924</c:v>
                </c:pt>
                <c:pt idx="120">
                  <c:v>43927</c:v>
                </c:pt>
                <c:pt idx="121">
                  <c:v>43928</c:v>
                </c:pt>
                <c:pt idx="122">
                  <c:v>43929</c:v>
                </c:pt>
                <c:pt idx="123">
                  <c:v>43930</c:v>
                </c:pt>
                <c:pt idx="124">
                  <c:v>43935</c:v>
                </c:pt>
                <c:pt idx="125">
                  <c:v>43936</c:v>
                </c:pt>
                <c:pt idx="126">
                  <c:v>43937</c:v>
                </c:pt>
                <c:pt idx="127">
                  <c:v>43938</c:v>
                </c:pt>
                <c:pt idx="128">
                  <c:v>43941</c:v>
                </c:pt>
                <c:pt idx="129">
                  <c:v>43942</c:v>
                </c:pt>
                <c:pt idx="130">
                  <c:v>43943</c:v>
                </c:pt>
                <c:pt idx="131">
                  <c:v>43944</c:v>
                </c:pt>
                <c:pt idx="132">
                  <c:v>43945</c:v>
                </c:pt>
                <c:pt idx="133">
                  <c:v>43948</c:v>
                </c:pt>
                <c:pt idx="134">
                  <c:v>43949</c:v>
                </c:pt>
                <c:pt idx="135">
                  <c:v>43950</c:v>
                </c:pt>
                <c:pt idx="136">
                  <c:v>43951</c:v>
                </c:pt>
                <c:pt idx="137">
                  <c:v>43955</c:v>
                </c:pt>
                <c:pt idx="138">
                  <c:v>43956</c:v>
                </c:pt>
                <c:pt idx="139">
                  <c:v>43957</c:v>
                </c:pt>
                <c:pt idx="140">
                  <c:v>43958</c:v>
                </c:pt>
                <c:pt idx="141">
                  <c:v>43959</c:v>
                </c:pt>
                <c:pt idx="142">
                  <c:v>43962</c:v>
                </c:pt>
                <c:pt idx="143">
                  <c:v>43963</c:v>
                </c:pt>
                <c:pt idx="144">
                  <c:v>43964</c:v>
                </c:pt>
                <c:pt idx="145">
                  <c:v>43965</c:v>
                </c:pt>
                <c:pt idx="146">
                  <c:v>43966</c:v>
                </c:pt>
                <c:pt idx="147">
                  <c:v>43969</c:v>
                </c:pt>
                <c:pt idx="148">
                  <c:v>43970</c:v>
                </c:pt>
                <c:pt idx="149">
                  <c:v>43971</c:v>
                </c:pt>
                <c:pt idx="150">
                  <c:v>43972</c:v>
                </c:pt>
                <c:pt idx="151">
                  <c:v>43973</c:v>
                </c:pt>
                <c:pt idx="152">
                  <c:v>43976</c:v>
                </c:pt>
                <c:pt idx="153">
                  <c:v>43977</c:v>
                </c:pt>
                <c:pt idx="154">
                  <c:v>43978</c:v>
                </c:pt>
                <c:pt idx="155">
                  <c:v>43979</c:v>
                </c:pt>
                <c:pt idx="156">
                  <c:v>43980</c:v>
                </c:pt>
                <c:pt idx="157">
                  <c:v>43983</c:v>
                </c:pt>
                <c:pt idx="158">
                  <c:v>43984</c:v>
                </c:pt>
                <c:pt idx="159">
                  <c:v>43985</c:v>
                </c:pt>
                <c:pt idx="160">
                  <c:v>43986</c:v>
                </c:pt>
                <c:pt idx="161">
                  <c:v>43987</c:v>
                </c:pt>
                <c:pt idx="162">
                  <c:v>43990</c:v>
                </c:pt>
                <c:pt idx="163">
                  <c:v>43991</c:v>
                </c:pt>
                <c:pt idx="164">
                  <c:v>43992</c:v>
                </c:pt>
                <c:pt idx="165">
                  <c:v>43993</c:v>
                </c:pt>
                <c:pt idx="166">
                  <c:v>43994</c:v>
                </c:pt>
                <c:pt idx="167">
                  <c:v>43997</c:v>
                </c:pt>
                <c:pt idx="168">
                  <c:v>43998</c:v>
                </c:pt>
                <c:pt idx="169">
                  <c:v>43999</c:v>
                </c:pt>
                <c:pt idx="170">
                  <c:v>44000</c:v>
                </c:pt>
                <c:pt idx="171">
                  <c:v>44001</c:v>
                </c:pt>
                <c:pt idx="172">
                  <c:v>44004</c:v>
                </c:pt>
                <c:pt idx="173">
                  <c:v>44005</c:v>
                </c:pt>
                <c:pt idx="174">
                  <c:v>44006</c:v>
                </c:pt>
                <c:pt idx="175">
                  <c:v>44007</c:v>
                </c:pt>
                <c:pt idx="176">
                  <c:v>44008</c:v>
                </c:pt>
                <c:pt idx="177">
                  <c:v>44011</c:v>
                </c:pt>
                <c:pt idx="178">
                  <c:v>44012</c:v>
                </c:pt>
                <c:pt idx="179">
                  <c:v>44013</c:v>
                </c:pt>
                <c:pt idx="180">
                  <c:v>44014</c:v>
                </c:pt>
                <c:pt idx="181">
                  <c:v>44015</c:v>
                </c:pt>
                <c:pt idx="182">
                  <c:v>44018</c:v>
                </c:pt>
                <c:pt idx="183">
                  <c:v>44019</c:v>
                </c:pt>
                <c:pt idx="184">
                  <c:v>44020</c:v>
                </c:pt>
                <c:pt idx="185">
                  <c:v>44021</c:v>
                </c:pt>
                <c:pt idx="186">
                  <c:v>44022</c:v>
                </c:pt>
                <c:pt idx="187">
                  <c:v>44025</c:v>
                </c:pt>
                <c:pt idx="188">
                  <c:v>44026</c:v>
                </c:pt>
                <c:pt idx="189">
                  <c:v>44027</c:v>
                </c:pt>
                <c:pt idx="190">
                  <c:v>44028</c:v>
                </c:pt>
                <c:pt idx="191">
                  <c:v>44029</c:v>
                </c:pt>
                <c:pt idx="192">
                  <c:v>44032</c:v>
                </c:pt>
                <c:pt idx="193">
                  <c:v>44033</c:v>
                </c:pt>
                <c:pt idx="194">
                  <c:v>44034</c:v>
                </c:pt>
                <c:pt idx="195">
                  <c:v>44035</c:v>
                </c:pt>
                <c:pt idx="196">
                  <c:v>44036</c:v>
                </c:pt>
                <c:pt idx="197">
                  <c:v>44039</c:v>
                </c:pt>
                <c:pt idx="198">
                  <c:v>44040</c:v>
                </c:pt>
                <c:pt idx="199">
                  <c:v>44041</c:v>
                </c:pt>
                <c:pt idx="200">
                  <c:v>44042</c:v>
                </c:pt>
                <c:pt idx="201">
                  <c:v>44043</c:v>
                </c:pt>
                <c:pt idx="202">
                  <c:v>44046</c:v>
                </c:pt>
                <c:pt idx="203">
                  <c:v>44047</c:v>
                </c:pt>
                <c:pt idx="204">
                  <c:v>44048</c:v>
                </c:pt>
                <c:pt idx="205">
                  <c:v>44049</c:v>
                </c:pt>
                <c:pt idx="206">
                  <c:v>44050</c:v>
                </c:pt>
                <c:pt idx="207">
                  <c:v>44053</c:v>
                </c:pt>
                <c:pt idx="208">
                  <c:v>44054</c:v>
                </c:pt>
                <c:pt idx="209">
                  <c:v>44055</c:v>
                </c:pt>
                <c:pt idx="210">
                  <c:v>44056</c:v>
                </c:pt>
                <c:pt idx="211">
                  <c:v>44057</c:v>
                </c:pt>
                <c:pt idx="212">
                  <c:v>44060</c:v>
                </c:pt>
                <c:pt idx="213">
                  <c:v>44061</c:v>
                </c:pt>
                <c:pt idx="214">
                  <c:v>44062</c:v>
                </c:pt>
                <c:pt idx="215">
                  <c:v>44063</c:v>
                </c:pt>
                <c:pt idx="216">
                  <c:v>44064</c:v>
                </c:pt>
                <c:pt idx="217">
                  <c:v>44067</c:v>
                </c:pt>
                <c:pt idx="218">
                  <c:v>44068</c:v>
                </c:pt>
                <c:pt idx="219">
                  <c:v>44069</c:v>
                </c:pt>
                <c:pt idx="220">
                  <c:v>44070</c:v>
                </c:pt>
                <c:pt idx="221">
                  <c:v>44071</c:v>
                </c:pt>
                <c:pt idx="222">
                  <c:v>44074</c:v>
                </c:pt>
                <c:pt idx="223">
                  <c:v>44075</c:v>
                </c:pt>
                <c:pt idx="224">
                  <c:v>44076</c:v>
                </c:pt>
                <c:pt idx="225">
                  <c:v>44077</c:v>
                </c:pt>
                <c:pt idx="226">
                  <c:v>44078</c:v>
                </c:pt>
                <c:pt idx="227">
                  <c:v>44081</c:v>
                </c:pt>
                <c:pt idx="228">
                  <c:v>44082</c:v>
                </c:pt>
                <c:pt idx="229">
                  <c:v>44083</c:v>
                </c:pt>
                <c:pt idx="230">
                  <c:v>44084</c:v>
                </c:pt>
                <c:pt idx="231">
                  <c:v>44085</c:v>
                </c:pt>
                <c:pt idx="232">
                  <c:v>44088</c:v>
                </c:pt>
                <c:pt idx="233">
                  <c:v>44089</c:v>
                </c:pt>
                <c:pt idx="234">
                  <c:v>44090</c:v>
                </c:pt>
                <c:pt idx="235">
                  <c:v>44091</c:v>
                </c:pt>
                <c:pt idx="236">
                  <c:v>44092</c:v>
                </c:pt>
                <c:pt idx="237">
                  <c:v>44095</c:v>
                </c:pt>
                <c:pt idx="238">
                  <c:v>44096</c:v>
                </c:pt>
                <c:pt idx="239">
                  <c:v>44097</c:v>
                </c:pt>
                <c:pt idx="240">
                  <c:v>44098</c:v>
                </c:pt>
                <c:pt idx="241">
                  <c:v>44099</c:v>
                </c:pt>
                <c:pt idx="242">
                  <c:v>44102</c:v>
                </c:pt>
                <c:pt idx="243">
                  <c:v>44103</c:v>
                </c:pt>
                <c:pt idx="244">
                  <c:v>44104</c:v>
                </c:pt>
                <c:pt idx="245">
                  <c:v>44105</c:v>
                </c:pt>
                <c:pt idx="246">
                  <c:v>44106</c:v>
                </c:pt>
                <c:pt idx="247">
                  <c:v>44109</c:v>
                </c:pt>
                <c:pt idx="248">
                  <c:v>44110</c:v>
                </c:pt>
                <c:pt idx="249">
                  <c:v>44111</c:v>
                </c:pt>
                <c:pt idx="250">
                  <c:v>44112</c:v>
                </c:pt>
                <c:pt idx="251">
                  <c:v>44113</c:v>
                </c:pt>
                <c:pt idx="252">
                  <c:v>44116</c:v>
                </c:pt>
                <c:pt idx="253">
                  <c:v>44117</c:v>
                </c:pt>
                <c:pt idx="254">
                  <c:v>44118</c:v>
                </c:pt>
                <c:pt idx="255">
                  <c:v>44119</c:v>
                </c:pt>
                <c:pt idx="256">
                  <c:v>44120</c:v>
                </c:pt>
                <c:pt idx="257">
                  <c:v>44123</c:v>
                </c:pt>
                <c:pt idx="258">
                  <c:v>44124</c:v>
                </c:pt>
                <c:pt idx="259">
                  <c:v>44125</c:v>
                </c:pt>
                <c:pt idx="260">
                  <c:v>44126</c:v>
                </c:pt>
                <c:pt idx="261">
                  <c:v>44127</c:v>
                </c:pt>
                <c:pt idx="262">
                  <c:v>44130</c:v>
                </c:pt>
              </c:numCache>
            </c:numRef>
          </c:cat>
          <c:val>
            <c:numRef>
              <c:f>Feuil1!$C$7:$C$269</c:f>
              <c:numCache>
                <c:formatCode>General</c:formatCode>
                <c:ptCount val="263"/>
                <c:pt idx="0">
                  <c:v>107</c:v>
                </c:pt>
                <c:pt idx="1">
                  <c:v>110</c:v>
                </c:pt>
                <c:pt idx="2">
                  <c:v>106.5</c:v>
                </c:pt>
                <c:pt idx="3">
                  <c:v>107</c:v>
                </c:pt>
                <c:pt idx="4">
                  <c:v>106</c:v>
                </c:pt>
                <c:pt idx="5">
                  <c:v>104.5</c:v>
                </c:pt>
                <c:pt idx="6">
                  <c:v>105.5</c:v>
                </c:pt>
                <c:pt idx="7">
                  <c:v>105.5</c:v>
                </c:pt>
                <c:pt idx="8">
                  <c:v>104</c:v>
                </c:pt>
                <c:pt idx="9">
                  <c:v>104.5</c:v>
                </c:pt>
                <c:pt idx="10">
                  <c:v>103.5</c:v>
                </c:pt>
                <c:pt idx="11">
                  <c:v>103.5</c:v>
                </c:pt>
                <c:pt idx="12">
                  <c:v>103.5</c:v>
                </c:pt>
                <c:pt idx="13">
                  <c:v>102</c:v>
                </c:pt>
                <c:pt idx="14">
                  <c:v>100</c:v>
                </c:pt>
                <c:pt idx="15">
                  <c:v>102</c:v>
                </c:pt>
                <c:pt idx="16">
                  <c:v>100.5</c:v>
                </c:pt>
                <c:pt idx="17">
                  <c:v>103.5</c:v>
                </c:pt>
                <c:pt idx="18">
                  <c:v>104.5</c:v>
                </c:pt>
                <c:pt idx="19">
                  <c:v>106</c:v>
                </c:pt>
                <c:pt idx="20">
                  <c:v>105.5</c:v>
                </c:pt>
                <c:pt idx="21">
                  <c:v>105.5</c:v>
                </c:pt>
                <c:pt idx="22">
                  <c:v>106</c:v>
                </c:pt>
                <c:pt idx="23">
                  <c:v>106</c:v>
                </c:pt>
                <c:pt idx="24">
                  <c:v>107</c:v>
                </c:pt>
                <c:pt idx="25">
                  <c:v>107.5</c:v>
                </c:pt>
                <c:pt idx="26">
                  <c:v>108</c:v>
                </c:pt>
                <c:pt idx="27">
                  <c:v>107.5</c:v>
                </c:pt>
                <c:pt idx="28">
                  <c:v>108.5</c:v>
                </c:pt>
                <c:pt idx="29">
                  <c:v>112</c:v>
                </c:pt>
                <c:pt idx="30">
                  <c:v>113.5</c:v>
                </c:pt>
                <c:pt idx="31">
                  <c:v>113.5</c:v>
                </c:pt>
                <c:pt idx="32">
                  <c:v>114</c:v>
                </c:pt>
                <c:pt idx="33">
                  <c:v>115.5</c:v>
                </c:pt>
                <c:pt idx="34">
                  <c:v>115</c:v>
                </c:pt>
                <c:pt idx="35">
                  <c:v>115.5</c:v>
                </c:pt>
                <c:pt idx="36">
                  <c:v>115.5</c:v>
                </c:pt>
                <c:pt idx="37">
                  <c:v>115</c:v>
                </c:pt>
                <c:pt idx="38">
                  <c:v>113.5</c:v>
                </c:pt>
                <c:pt idx="39">
                  <c:v>116</c:v>
                </c:pt>
                <c:pt idx="40">
                  <c:v>118</c:v>
                </c:pt>
                <c:pt idx="41">
                  <c:v>118</c:v>
                </c:pt>
                <c:pt idx="42">
                  <c:v>118.5</c:v>
                </c:pt>
                <c:pt idx="43">
                  <c:v>120.5</c:v>
                </c:pt>
                <c:pt idx="44">
                  <c:v>119</c:v>
                </c:pt>
                <c:pt idx="45">
                  <c:v>115.5</c:v>
                </c:pt>
                <c:pt idx="46">
                  <c:v>116</c:v>
                </c:pt>
                <c:pt idx="47">
                  <c:v>115.5</c:v>
                </c:pt>
                <c:pt idx="48">
                  <c:v>118</c:v>
                </c:pt>
                <c:pt idx="49">
                  <c:v>118</c:v>
                </c:pt>
                <c:pt idx="50">
                  <c:v>118</c:v>
                </c:pt>
                <c:pt idx="51">
                  <c:v>119</c:v>
                </c:pt>
                <c:pt idx="52">
                  <c:v>120</c:v>
                </c:pt>
                <c:pt idx="53">
                  <c:v>119</c:v>
                </c:pt>
                <c:pt idx="54">
                  <c:v>116.5</c:v>
                </c:pt>
                <c:pt idx="55">
                  <c:v>121</c:v>
                </c:pt>
                <c:pt idx="56">
                  <c:v>117</c:v>
                </c:pt>
                <c:pt idx="57">
                  <c:v>117</c:v>
                </c:pt>
                <c:pt idx="58">
                  <c:v>118</c:v>
                </c:pt>
                <c:pt idx="59">
                  <c:v>118.5</c:v>
                </c:pt>
                <c:pt idx="60">
                  <c:v>117.5</c:v>
                </c:pt>
                <c:pt idx="61">
                  <c:v>115</c:v>
                </c:pt>
                <c:pt idx="62">
                  <c:v>115</c:v>
                </c:pt>
                <c:pt idx="63">
                  <c:v>114.5</c:v>
                </c:pt>
                <c:pt idx="64">
                  <c:v>116</c:v>
                </c:pt>
                <c:pt idx="65">
                  <c:v>115</c:v>
                </c:pt>
                <c:pt idx="66">
                  <c:v>115</c:v>
                </c:pt>
                <c:pt idx="67">
                  <c:v>114.5</c:v>
                </c:pt>
                <c:pt idx="68">
                  <c:v>116</c:v>
                </c:pt>
                <c:pt idx="69">
                  <c:v>115.5</c:v>
                </c:pt>
                <c:pt idx="70">
                  <c:v>113</c:v>
                </c:pt>
                <c:pt idx="71">
                  <c:v>112.5</c:v>
                </c:pt>
                <c:pt idx="72">
                  <c:v>108.5</c:v>
                </c:pt>
                <c:pt idx="73">
                  <c:v>103</c:v>
                </c:pt>
                <c:pt idx="74">
                  <c:v>103</c:v>
                </c:pt>
                <c:pt idx="75">
                  <c:v>105</c:v>
                </c:pt>
                <c:pt idx="76">
                  <c:v>111</c:v>
                </c:pt>
                <c:pt idx="77">
                  <c:v>110</c:v>
                </c:pt>
                <c:pt idx="78">
                  <c:v>109.5</c:v>
                </c:pt>
                <c:pt idx="79">
                  <c:v>105.5</c:v>
                </c:pt>
                <c:pt idx="80">
                  <c:v>104</c:v>
                </c:pt>
                <c:pt idx="81">
                  <c:v>109.5</c:v>
                </c:pt>
                <c:pt idx="82">
                  <c:v>110.5</c:v>
                </c:pt>
                <c:pt idx="83">
                  <c:v>111</c:v>
                </c:pt>
                <c:pt idx="84">
                  <c:v>111.5</c:v>
                </c:pt>
                <c:pt idx="85">
                  <c:v>110.5</c:v>
                </c:pt>
                <c:pt idx="86">
                  <c:v>110.5</c:v>
                </c:pt>
                <c:pt idx="87">
                  <c:v>110</c:v>
                </c:pt>
                <c:pt idx="88">
                  <c:v>111</c:v>
                </c:pt>
                <c:pt idx="89">
                  <c:v>112.5</c:v>
                </c:pt>
                <c:pt idx="90">
                  <c:v>104.5</c:v>
                </c:pt>
                <c:pt idx="91">
                  <c:v>107</c:v>
                </c:pt>
                <c:pt idx="92">
                  <c:v>105.5</c:v>
                </c:pt>
                <c:pt idx="93">
                  <c:v>98</c:v>
                </c:pt>
                <c:pt idx="94">
                  <c:v>92</c:v>
                </c:pt>
                <c:pt idx="95">
                  <c:v>90</c:v>
                </c:pt>
                <c:pt idx="96">
                  <c:v>88</c:v>
                </c:pt>
                <c:pt idx="97">
                  <c:v>87.4</c:v>
                </c:pt>
                <c:pt idx="98">
                  <c:v>82.6</c:v>
                </c:pt>
                <c:pt idx="99">
                  <c:v>80</c:v>
                </c:pt>
                <c:pt idx="100">
                  <c:v>74</c:v>
                </c:pt>
                <c:pt idx="101">
                  <c:v>75</c:v>
                </c:pt>
                <c:pt idx="102">
                  <c:v>72.2</c:v>
                </c:pt>
                <c:pt idx="103">
                  <c:v>62</c:v>
                </c:pt>
                <c:pt idx="104">
                  <c:v>59.4</c:v>
                </c:pt>
                <c:pt idx="105">
                  <c:v>56.6</c:v>
                </c:pt>
                <c:pt idx="106">
                  <c:v>51</c:v>
                </c:pt>
                <c:pt idx="107">
                  <c:v>49.9</c:v>
                </c:pt>
                <c:pt idx="108">
                  <c:v>52.8</c:v>
                </c:pt>
                <c:pt idx="109">
                  <c:v>55.8</c:v>
                </c:pt>
                <c:pt idx="110">
                  <c:v>56</c:v>
                </c:pt>
                <c:pt idx="111">
                  <c:v>58.4</c:v>
                </c:pt>
                <c:pt idx="112">
                  <c:v>59.6</c:v>
                </c:pt>
                <c:pt idx="113">
                  <c:v>60.2</c:v>
                </c:pt>
                <c:pt idx="114">
                  <c:v>62.2</c:v>
                </c:pt>
                <c:pt idx="115">
                  <c:v>63.6</c:v>
                </c:pt>
                <c:pt idx="116">
                  <c:v>63.6</c:v>
                </c:pt>
                <c:pt idx="117">
                  <c:v>62.4</c:v>
                </c:pt>
                <c:pt idx="118">
                  <c:v>61.2</c:v>
                </c:pt>
                <c:pt idx="119">
                  <c:v>60</c:v>
                </c:pt>
                <c:pt idx="120">
                  <c:v>59.4</c:v>
                </c:pt>
                <c:pt idx="121">
                  <c:v>59</c:v>
                </c:pt>
                <c:pt idx="122">
                  <c:v>59.8</c:v>
                </c:pt>
                <c:pt idx="123">
                  <c:v>60</c:v>
                </c:pt>
                <c:pt idx="124">
                  <c:v>60</c:v>
                </c:pt>
                <c:pt idx="125">
                  <c:v>60</c:v>
                </c:pt>
                <c:pt idx="126">
                  <c:v>60.2</c:v>
                </c:pt>
                <c:pt idx="127">
                  <c:v>61.8</c:v>
                </c:pt>
                <c:pt idx="128">
                  <c:v>61.2</c:v>
                </c:pt>
                <c:pt idx="129">
                  <c:v>61.2</c:v>
                </c:pt>
                <c:pt idx="130">
                  <c:v>61.2</c:v>
                </c:pt>
                <c:pt idx="131">
                  <c:v>61.4</c:v>
                </c:pt>
                <c:pt idx="132">
                  <c:v>63</c:v>
                </c:pt>
                <c:pt idx="133">
                  <c:v>60.6</c:v>
                </c:pt>
                <c:pt idx="134">
                  <c:v>59</c:v>
                </c:pt>
                <c:pt idx="135">
                  <c:v>59.8</c:v>
                </c:pt>
                <c:pt idx="136">
                  <c:v>60</c:v>
                </c:pt>
                <c:pt idx="137">
                  <c:v>54.6</c:v>
                </c:pt>
                <c:pt idx="138">
                  <c:v>57.6</c:v>
                </c:pt>
                <c:pt idx="139">
                  <c:v>58</c:v>
                </c:pt>
                <c:pt idx="140">
                  <c:v>58</c:v>
                </c:pt>
                <c:pt idx="141">
                  <c:v>58</c:v>
                </c:pt>
                <c:pt idx="142">
                  <c:v>57</c:v>
                </c:pt>
                <c:pt idx="143">
                  <c:v>56.4</c:v>
                </c:pt>
                <c:pt idx="144">
                  <c:v>56.6</c:v>
                </c:pt>
                <c:pt idx="145">
                  <c:v>56</c:v>
                </c:pt>
                <c:pt idx="146">
                  <c:v>55.4</c:v>
                </c:pt>
                <c:pt idx="147">
                  <c:v>61</c:v>
                </c:pt>
                <c:pt idx="148">
                  <c:v>61</c:v>
                </c:pt>
                <c:pt idx="149">
                  <c:v>61.2</c:v>
                </c:pt>
                <c:pt idx="150">
                  <c:v>61</c:v>
                </c:pt>
                <c:pt idx="151">
                  <c:v>61</c:v>
                </c:pt>
                <c:pt idx="152">
                  <c:v>62.6</c:v>
                </c:pt>
                <c:pt idx="153">
                  <c:v>67</c:v>
                </c:pt>
                <c:pt idx="154">
                  <c:v>72</c:v>
                </c:pt>
                <c:pt idx="155">
                  <c:v>72</c:v>
                </c:pt>
                <c:pt idx="156">
                  <c:v>78.400000000000006</c:v>
                </c:pt>
                <c:pt idx="157">
                  <c:v>85</c:v>
                </c:pt>
                <c:pt idx="158">
                  <c:v>84.6</c:v>
                </c:pt>
                <c:pt idx="159">
                  <c:v>84.6</c:v>
                </c:pt>
                <c:pt idx="160">
                  <c:v>84.2</c:v>
                </c:pt>
                <c:pt idx="161">
                  <c:v>84.2</c:v>
                </c:pt>
                <c:pt idx="162">
                  <c:v>84</c:v>
                </c:pt>
                <c:pt idx="163">
                  <c:v>80.599999999999994</c:v>
                </c:pt>
                <c:pt idx="164">
                  <c:v>79.8</c:v>
                </c:pt>
                <c:pt idx="165">
                  <c:v>73.2</c:v>
                </c:pt>
                <c:pt idx="166">
                  <c:v>73</c:v>
                </c:pt>
                <c:pt idx="167">
                  <c:v>76.599999999999994</c:v>
                </c:pt>
                <c:pt idx="168">
                  <c:v>78</c:v>
                </c:pt>
                <c:pt idx="169">
                  <c:v>77.599999999999994</c:v>
                </c:pt>
                <c:pt idx="170">
                  <c:v>76</c:v>
                </c:pt>
                <c:pt idx="171">
                  <c:v>75.599999999999994</c:v>
                </c:pt>
                <c:pt idx="172">
                  <c:v>75.599999999999994</c:v>
                </c:pt>
                <c:pt idx="173">
                  <c:v>75.8</c:v>
                </c:pt>
                <c:pt idx="174">
                  <c:v>75.599999999999994</c:v>
                </c:pt>
                <c:pt idx="175">
                  <c:v>75.400000000000006</c:v>
                </c:pt>
                <c:pt idx="176">
                  <c:v>75</c:v>
                </c:pt>
                <c:pt idx="177">
                  <c:v>75</c:v>
                </c:pt>
                <c:pt idx="178">
                  <c:v>73</c:v>
                </c:pt>
                <c:pt idx="179">
                  <c:v>71</c:v>
                </c:pt>
                <c:pt idx="180">
                  <c:v>71</c:v>
                </c:pt>
                <c:pt idx="181">
                  <c:v>70.599999999999994</c:v>
                </c:pt>
                <c:pt idx="182">
                  <c:v>70</c:v>
                </c:pt>
                <c:pt idx="183">
                  <c:v>70</c:v>
                </c:pt>
                <c:pt idx="184">
                  <c:v>70</c:v>
                </c:pt>
                <c:pt idx="185">
                  <c:v>70</c:v>
                </c:pt>
                <c:pt idx="186">
                  <c:v>69.8</c:v>
                </c:pt>
                <c:pt idx="187">
                  <c:v>70</c:v>
                </c:pt>
                <c:pt idx="188">
                  <c:v>69.8</c:v>
                </c:pt>
                <c:pt idx="189">
                  <c:v>69.8</c:v>
                </c:pt>
                <c:pt idx="190">
                  <c:v>68</c:v>
                </c:pt>
                <c:pt idx="191">
                  <c:v>68.8</c:v>
                </c:pt>
                <c:pt idx="192">
                  <c:v>69.2</c:v>
                </c:pt>
                <c:pt idx="193">
                  <c:v>70</c:v>
                </c:pt>
                <c:pt idx="194">
                  <c:v>70</c:v>
                </c:pt>
                <c:pt idx="195">
                  <c:v>69.599999999999994</c:v>
                </c:pt>
                <c:pt idx="196">
                  <c:v>69.400000000000006</c:v>
                </c:pt>
                <c:pt idx="197">
                  <c:v>69</c:v>
                </c:pt>
                <c:pt idx="198">
                  <c:v>68.599999999999994</c:v>
                </c:pt>
                <c:pt idx="199">
                  <c:v>68</c:v>
                </c:pt>
                <c:pt idx="200">
                  <c:v>67.400000000000006</c:v>
                </c:pt>
                <c:pt idx="201">
                  <c:v>66.599999999999994</c:v>
                </c:pt>
                <c:pt idx="202">
                  <c:v>64</c:v>
                </c:pt>
                <c:pt idx="203">
                  <c:v>64.599999999999994</c:v>
                </c:pt>
                <c:pt idx="204">
                  <c:v>64</c:v>
                </c:pt>
                <c:pt idx="205">
                  <c:v>65</c:v>
                </c:pt>
                <c:pt idx="206">
                  <c:v>64.2</c:v>
                </c:pt>
                <c:pt idx="207">
                  <c:v>64.400000000000006</c:v>
                </c:pt>
                <c:pt idx="208">
                  <c:v>64.400000000000006</c:v>
                </c:pt>
                <c:pt idx="209">
                  <c:v>63.8</c:v>
                </c:pt>
                <c:pt idx="210">
                  <c:v>64</c:v>
                </c:pt>
                <c:pt idx="211">
                  <c:v>63.8</c:v>
                </c:pt>
                <c:pt idx="212">
                  <c:v>64.8</c:v>
                </c:pt>
                <c:pt idx="213">
                  <c:v>64.599999999999994</c:v>
                </c:pt>
                <c:pt idx="214">
                  <c:v>63.4</c:v>
                </c:pt>
                <c:pt idx="215">
                  <c:v>65.400000000000006</c:v>
                </c:pt>
                <c:pt idx="216">
                  <c:v>66</c:v>
                </c:pt>
                <c:pt idx="217">
                  <c:v>67.599999999999994</c:v>
                </c:pt>
                <c:pt idx="218">
                  <c:v>68.599999999999994</c:v>
                </c:pt>
                <c:pt idx="219">
                  <c:v>68.400000000000006</c:v>
                </c:pt>
                <c:pt idx="220">
                  <c:v>67.400000000000006</c:v>
                </c:pt>
                <c:pt idx="221">
                  <c:v>65.599999999999994</c:v>
                </c:pt>
                <c:pt idx="222">
                  <c:v>65.400000000000006</c:v>
                </c:pt>
                <c:pt idx="223">
                  <c:v>65.400000000000006</c:v>
                </c:pt>
                <c:pt idx="224">
                  <c:v>65.400000000000006</c:v>
                </c:pt>
                <c:pt idx="225">
                  <c:v>65.599999999999994</c:v>
                </c:pt>
                <c:pt idx="226">
                  <c:v>64.8</c:v>
                </c:pt>
                <c:pt idx="227">
                  <c:v>63.8</c:v>
                </c:pt>
                <c:pt idx="228">
                  <c:v>64.400000000000006</c:v>
                </c:pt>
                <c:pt idx="229">
                  <c:v>63.6</c:v>
                </c:pt>
                <c:pt idx="230">
                  <c:v>63.2</c:v>
                </c:pt>
                <c:pt idx="231">
                  <c:v>63.2</c:v>
                </c:pt>
                <c:pt idx="232">
                  <c:v>62.6</c:v>
                </c:pt>
                <c:pt idx="233">
                  <c:v>62.4</c:v>
                </c:pt>
                <c:pt idx="234">
                  <c:v>63</c:v>
                </c:pt>
                <c:pt idx="235">
                  <c:v>62.8</c:v>
                </c:pt>
                <c:pt idx="236">
                  <c:v>63.2</c:v>
                </c:pt>
                <c:pt idx="237">
                  <c:v>60.4</c:v>
                </c:pt>
                <c:pt idx="238">
                  <c:v>60.4</c:v>
                </c:pt>
                <c:pt idx="239">
                  <c:v>60.4</c:v>
                </c:pt>
                <c:pt idx="240">
                  <c:v>59</c:v>
                </c:pt>
                <c:pt idx="241">
                  <c:v>56</c:v>
                </c:pt>
                <c:pt idx="242">
                  <c:v>57</c:v>
                </c:pt>
                <c:pt idx="243">
                  <c:v>56.6</c:v>
                </c:pt>
                <c:pt idx="244">
                  <c:v>56</c:v>
                </c:pt>
                <c:pt idx="245">
                  <c:v>57.2</c:v>
                </c:pt>
                <c:pt idx="246">
                  <c:v>59</c:v>
                </c:pt>
                <c:pt idx="247">
                  <c:v>58</c:v>
                </c:pt>
                <c:pt idx="248">
                  <c:v>57</c:v>
                </c:pt>
                <c:pt idx="249">
                  <c:v>57.8</c:v>
                </c:pt>
                <c:pt idx="250">
                  <c:v>57.4</c:v>
                </c:pt>
                <c:pt idx="251">
                  <c:v>56.8</c:v>
                </c:pt>
                <c:pt idx="252">
                  <c:v>55</c:v>
                </c:pt>
                <c:pt idx="253">
                  <c:v>55.2</c:v>
                </c:pt>
                <c:pt idx="254">
                  <c:v>53.6</c:v>
                </c:pt>
                <c:pt idx="255">
                  <c:v>53.6</c:v>
                </c:pt>
                <c:pt idx="256">
                  <c:v>51.4</c:v>
                </c:pt>
                <c:pt idx="257">
                  <c:v>50.8</c:v>
                </c:pt>
                <c:pt idx="258">
                  <c:v>50</c:v>
                </c:pt>
                <c:pt idx="259">
                  <c:v>50</c:v>
                </c:pt>
                <c:pt idx="260">
                  <c:v>50.6</c:v>
                </c:pt>
                <c:pt idx="261">
                  <c:v>49.6</c:v>
                </c:pt>
                <c:pt idx="262">
                  <c:v>49.5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76-425A-85D0-240C7689E040}"/>
            </c:ext>
          </c:extLst>
        </c:ser>
        <c:dLbls/>
        <c:axId val="132915584"/>
        <c:axId val="132917120"/>
      </c:areaChart>
      <c:dateAx>
        <c:axId val="132915584"/>
        <c:scaling>
          <c:orientation val="minMax"/>
        </c:scaling>
        <c:delete val="1"/>
        <c:axPos val="b"/>
        <c:numFmt formatCode="m/d/yyyy" sourceLinked="1"/>
        <c:tickLblPos val="none"/>
        <c:crossAx val="132917120"/>
        <c:crosses val="autoZero"/>
        <c:auto val="1"/>
        <c:lblOffset val="100"/>
        <c:baseTimeUnit val="days"/>
      </c:dateAx>
      <c:valAx>
        <c:axId val="1329171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915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2" tIns="46482" rIns="92962" bIns="46482" numCol="1" anchor="t" anchorCtr="0" compatLnSpc="1">
            <a:prstTxWarp prst="textNoShape">
              <a:avLst/>
            </a:prstTxWarp>
          </a:bodyPr>
          <a:lstStyle>
            <a:lvl1pPr defTabSz="889355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2" tIns="46482" rIns="92962" bIns="46482" numCol="1" anchor="t" anchorCtr="0" compatLnSpc="1">
            <a:prstTxWarp prst="textNoShape">
              <a:avLst/>
            </a:prstTxWarp>
          </a:bodyPr>
          <a:lstStyle>
            <a:lvl1pPr algn="r" defTabSz="889355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2" tIns="46482" rIns="92962" bIns="46482" numCol="1" anchor="b" anchorCtr="0" compatLnSpc="1">
            <a:prstTxWarp prst="textNoShape">
              <a:avLst/>
            </a:prstTxWarp>
          </a:bodyPr>
          <a:lstStyle>
            <a:lvl1pPr defTabSz="889355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2" tIns="46482" rIns="92962" bIns="46482" numCol="1" anchor="b" anchorCtr="0" compatLnSpc="1">
            <a:prstTxWarp prst="textNoShape">
              <a:avLst/>
            </a:prstTxWarp>
          </a:bodyPr>
          <a:lstStyle>
            <a:lvl1pPr algn="r" defTabSz="888821" eaLnBrk="1" hangingPunct="1">
              <a:defRPr sz="1300"/>
            </a:lvl1pPr>
          </a:lstStyle>
          <a:p>
            <a:fld id="{313191D3-8E3D-4D8F-BE93-E776A026508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138500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84" tIns="46493" rIns="92984" bIns="46493" numCol="1" anchor="t" anchorCtr="0" compatLnSpc="1">
            <a:prstTxWarp prst="textNoShape">
              <a:avLst/>
            </a:prstTxWarp>
          </a:bodyPr>
          <a:lstStyle>
            <a:lvl1pPr defTabSz="889355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84" tIns="46493" rIns="92984" bIns="46493" numCol="1" anchor="t" anchorCtr="0" compatLnSpc="1">
            <a:prstTxWarp prst="textNoShape">
              <a:avLst/>
            </a:prstTxWarp>
          </a:bodyPr>
          <a:lstStyle>
            <a:lvl1pPr algn="r" defTabSz="889355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7763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6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84" tIns="46493" rIns="92984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84" tIns="46493" rIns="92984" bIns="46493" numCol="1" anchor="b" anchorCtr="0" compatLnSpc="1">
            <a:prstTxWarp prst="textNoShape">
              <a:avLst/>
            </a:prstTxWarp>
          </a:bodyPr>
          <a:lstStyle>
            <a:lvl1pPr defTabSz="889355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84" tIns="46493" rIns="92984" bIns="46493" numCol="1" anchor="b" anchorCtr="0" compatLnSpc="1">
            <a:prstTxWarp prst="textNoShape">
              <a:avLst/>
            </a:prstTxWarp>
          </a:bodyPr>
          <a:lstStyle>
            <a:lvl1pPr algn="r" defTabSz="888821" eaLnBrk="1" hangingPunct="1">
              <a:defRPr sz="1300"/>
            </a:lvl1pPr>
          </a:lstStyle>
          <a:p>
            <a:fld id="{26D5A557-43ED-4C63-83C0-087F1986A4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53651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49688" y="942816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84" tIns="46493" rIns="92984" bIns="46493" anchor="b"/>
          <a:lstStyle/>
          <a:p>
            <a:pPr algn="r" defTabSz="888821" eaLnBrk="1" hangingPunct="1"/>
            <a:fld id="{5169D051-5F2C-4092-A54F-CFB0695E49D7}" type="slidenum">
              <a:rPr lang="fr-FR" altLang="fr-FR" sz="1300"/>
              <a:pPr algn="r" defTabSz="888821" eaLnBrk="1" hangingPunct="1"/>
              <a:t>3</a:t>
            </a:fld>
            <a:endParaRPr lang="fr-FR" altLang="fr-FR" sz="1300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53783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49688" y="942816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84" tIns="46493" rIns="92984" bIns="46493" anchor="b"/>
          <a:lstStyle/>
          <a:p>
            <a:pPr algn="r" defTabSz="888821" eaLnBrk="1" hangingPunct="1"/>
            <a:fld id="{5169D051-5F2C-4092-A54F-CFB0695E49D7}" type="slidenum">
              <a:rPr lang="fr-FR" altLang="fr-FR" sz="1300"/>
              <a:pPr algn="r" defTabSz="888821" eaLnBrk="1" hangingPunct="1"/>
              <a:t>4</a:t>
            </a:fld>
            <a:endParaRPr lang="fr-FR" altLang="fr-FR" sz="1300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253783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BE723-3287-4945-943A-F2465D00D69D}" type="slidenum">
              <a:rPr lang="fr-FR" altLang="fr-FR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1958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A557-43ED-4C63-83C0-087F1986A475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59413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A557-43ED-4C63-83C0-087F1986A475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95921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A557-43ED-4C63-83C0-087F1986A475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7778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4E7EA5-BC51-4BAD-A112-28D4036D651D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/>
          <p:cNvSpPr txBox="1">
            <a:spLocks noChangeArrowheads="1"/>
          </p:cNvSpPr>
          <p:nvPr userDrawn="1"/>
        </p:nvSpPr>
        <p:spPr bwMode="auto">
          <a:xfrm>
            <a:off x="-4763" y="6597650"/>
            <a:ext cx="3136901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>
                <a:latin typeface="Corbel" pitchFamily="34" charset="0"/>
              </a:rPr>
              <a:t>Voyageurs du Monde • Résultats de l’exercice 2011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pied de pag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80063" y="5949950"/>
            <a:ext cx="1905000" cy="457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fld id="{AEE5F11D-A629-445A-9C66-60FF6509033E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>
            <a:spLocks noChangeArrowheads="1"/>
          </p:cNvSpPr>
          <p:nvPr userDrawn="1"/>
        </p:nvSpPr>
        <p:spPr bwMode="auto">
          <a:xfrm>
            <a:off x="-4763" y="6597650"/>
            <a:ext cx="3136901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>
                <a:latin typeface="Corbel" pitchFamily="34" charset="0"/>
              </a:rPr>
              <a:t>Voyageurs du Monde • Résultats de l’exercice 2011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CBBA94-EE70-4408-B337-1836ABDF58AA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Corbel" pitchFamily="34" charset="0"/>
              </a:defRPr>
            </a:lvl1pPr>
            <a:lvl2pPr marL="742950" indent="-285750">
              <a:buFont typeface="Wingdings" pitchFamily="2" charset="2"/>
              <a:buChar char="§"/>
              <a:defRPr sz="1400">
                <a:latin typeface="Corbel" pitchFamily="34" charset="0"/>
              </a:defRPr>
            </a:lvl2pPr>
            <a:lvl3pPr>
              <a:defRPr sz="1200">
                <a:latin typeface="Corbe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8F3C0-D4D4-4F88-97D3-34D7C49CD0DE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>
            <a:spLocks noChangeArrowheads="1"/>
          </p:cNvSpPr>
          <p:nvPr userDrawn="1"/>
        </p:nvSpPr>
        <p:spPr bwMode="auto">
          <a:xfrm>
            <a:off x="-4763" y="6597650"/>
            <a:ext cx="3136901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000">
                <a:latin typeface="Corbel" panose="020B0503020204020204" pitchFamily="34" charset="0"/>
              </a:rPr>
              <a:t>Voyageurs du Monde • Résultats de l’exercice 2011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99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Corbel" pitchFamily="34" charset="0"/>
              </a:defRPr>
            </a:lvl1pPr>
            <a:lvl2pPr marL="742950" indent="-285750">
              <a:buFont typeface="Wingdings" pitchFamily="2" charset="2"/>
              <a:buChar char="§"/>
              <a:defRPr sz="1400">
                <a:latin typeface="Corbel" pitchFamily="34" charset="0"/>
              </a:defRPr>
            </a:lvl2pPr>
            <a:lvl3pPr>
              <a:defRPr sz="1200">
                <a:latin typeface="Corbe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64A44C-D88D-4E22-8C30-3EA71F49EBAC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E50C24-1731-43E4-93A6-29D46B25C73D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C47466-5BCE-4695-BAAB-8B83ED7BAB61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D0A057-DA6D-4C57-A9D4-00859069BDE5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7BB618-29FD-45CA-A034-9BF00EC6EF06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 userDrawn="1"/>
        </p:nvSpPr>
        <p:spPr bwMode="auto">
          <a:xfrm>
            <a:off x="-4763" y="6597650"/>
            <a:ext cx="3136901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>
                <a:latin typeface="Corbel" pitchFamily="34" charset="0"/>
              </a:rPr>
              <a:t>Voyageurs du Monde • Résultats de l’exercice 2011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80063" y="5949950"/>
            <a:ext cx="1905000" cy="457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fld id="{0597AB20-71E4-4E50-A836-13561D9D5A5B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-4763" y="6597650"/>
            <a:ext cx="3136901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>
                <a:latin typeface="Corbel" pitchFamily="34" charset="0"/>
              </a:rPr>
              <a:t>Voyageurs du Monde • Résultats de l’exercice 2011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2"/>
          <p:cNvSpPr txBox="1">
            <a:spLocks noChangeArrowheads="1"/>
          </p:cNvSpPr>
          <p:nvPr userDrawn="1"/>
        </p:nvSpPr>
        <p:spPr bwMode="auto">
          <a:xfrm>
            <a:off x="-4763" y="6597650"/>
            <a:ext cx="3136901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>
                <a:latin typeface="Corbel" pitchFamily="34" charset="0"/>
              </a:rPr>
              <a:t>Voyageurs du Monde • Résultats de l’exercice 2011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580063" y="5949950"/>
            <a:ext cx="1905000" cy="457200"/>
          </a:xfrm>
        </p:spPr>
        <p:txBody>
          <a:bodyPr/>
          <a:lstStyle>
            <a:lvl1pPr>
              <a:buFontTx/>
              <a:buNone/>
              <a:defRPr>
                <a:latin typeface="Eurostile"/>
              </a:defRPr>
            </a:lvl1pPr>
          </a:lstStyle>
          <a:p>
            <a:fld id="{6D2396DD-9851-40F5-AA21-865892E67C3C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oneTexte 2"/>
          <p:cNvSpPr txBox="1">
            <a:spLocks noChangeArrowheads="1"/>
          </p:cNvSpPr>
          <p:nvPr userDrawn="1"/>
        </p:nvSpPr>
        <p:spPr bwMode="auto">
          <a:xfrm>
            <a:off x="-4763" y="6597650"/>
            <a:ext cx="3136901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>
                <a:latin typeface="Corbel" pitchFamily="34" charset="0"/>
              </a:rPr>
              <a:t>Voyageurs du Monde • Résultats 2013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686050" y="6597650"/>
            <a:ext cx="19050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Char char="•"/>
              <a:defRPr sz="1000">
                <a:latin typeface="Corbel" pitchFamily="34" charset="0"/>
              </a:defRPr>
            </a:lvl1pPr>
          </a:lstStyle>
          <a:p>
            <a:fld id="{2A8E3805-81BD-411E-8C20-DB16CA648CA4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85" r:id="rId1"/>
    <p:sldLayoutId id="2147487786" r:id="rId2"/>
    <p:sldLayoutId id="2147487787" r:id="rId3"/>
    <p:sldLayoutId id="2147487788" r:id="rId4"/>
    <p:sldLayoutId id="2147487789" r:id="rId5"/>
    <p:sldLayoutId id="2147487790" r:id="rId6"/>
    <p:sldLayoutId id="2147487793" r:id="rId7"/>
    <p:sldLayoutId id="2147487794" r:id="rId8"/>
    <p:sldLayoutId id="2147487795" r:id="rId9"/>
    <p:sldLayoutId id="2147487796" r:id="rId10"/>
    <p:sldLayoutId id="2147487797" r:id="rId11"/>
    <p:sldLayoutId id="2147487791" r:id="rId12"/>
    <p:sldLayoutId id="2147487792" r:id="rId13"/>
    <p:sldLayoutId id="214748779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  <a:ea typeface="ＭＳ Ｐゴシック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  <a:ea typeface="ＭＳ Ｐゴシック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  <a:ea typeface="ＭＳ Ｐゴシック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  <a:ea typeface="ＭＳ Ｐゴシック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 2" descr="Masque - oct 2015 - cou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68313" y="21336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fr-FR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" pitchFamily="34" charset="0"/>
              <a:ea typeface="+mn-ea"/>
            </a:endParaRPr>
          </a:p>
        </p:txBody>
      </p:sp>
      <p:sp>
        <p:nvSpPr>
          <p:cNvPr id="18435" name="Text Box 51"/>
          <p:cNvSpPr txBox="1">
            <a:spLocks noChangeArrowheads="1"/>
          </p:cNvSpPr>
          <p:nvPr/>
        </p:nvSpPr>
        <p:spPr bwMode="auto">
          <a:xfrm>
            <a:off x="1475656" y="2371131"/>
            <a:ext cx="6048375" cy="18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68300"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lnSpc>
                <a:spcPct val="60000"/>
              </a:lnSpc>
              <a:spcBef>
                <a:spcPct val="50000"/>
              </a:spcBef>
              <a:buClr>
                <a:srgbClr val="990033"/>
              </a:buClr>
            </a:pPr>
            <a:endParaRPr lang="fr-FR" altLang="fr-FR" b="1" dirty="0">
              <a:solidFill>
                <a:srgbClr val="800000"/>
              </a:solidFill>
              <a:latin typeface="Century Gothic" panose="020B0502020202020204" pitchFamily="34" charset="0"/>
            </a:endParaRPr>
          </a:p>
          <a:p>
            <a:pPr lvl="1" algn="ctr" eaLnBrk="1" hangingPunct="1">
              <a:spcBef>
                <a:spcPct val="50000"/>
              </a:spcBef>
              <a:buClr>
                <a:srgbClr val="990033"/>
              </a:buClr>
            </a:pPr>
            <a:r>
              <a:rPr lang="fr-FR" altLang="fr-FR" dirty="0">
                <a:latin typeface="Corbel" pitchFamily="34" charset="0"/>
              </a:rPr>
              <a:t>Présentation des résultats semestriels</a:t>
            </a:r>
          </a:p>
          <a:p>
            <a:pPr lvl="1" algn="ctr" eaLnBrk="1" hangingPunct="1">
              <a:spcBef>
                <a:spcPct val="50000"/>
              </a:spcBef>
              <a:buClr>
                <a:srgbClr val="990033"/>
              </a:buClr>
            </a:pPr>
            <a:r>
              <a:rPr lang="fr-FR" altLang="fr-FR" dirty="0">
                <a:latin typeface="Corbel" pitchFamily="34" charset="0"/>
              </a:rPr>
              <a:t>au 30 juin2020</a:t>
            </a:r>
          </a:p>
          <a:p>
            <a:pPr lvl="1" algn="ctr" eaLnBrk="1" hangingPunct="1">
              <a:spcBef>
                <a:spcPct val="50000"/>
              </a:spcBef>
              <a:buClr>
                <a:srgbClr val="990033"/>
              </a:buClr>
            </a:pPr>
            <a:endParaRPr lang="fr-FR" altLang="fr-FR" sz="1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92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7466-5BCE-4695-BAAB-8B83ED7BAB61}" type="slidenum">
              <a:rPr lang="en-US" altLang="fr-FR" smtClean="0"/>
              <a:pPr/>
              <a:t>10</a:t>
            </a:fld>
            <a:endParaRPr lang="en-US" altLang="fr-FR"/>
          </a:p>
        </p:txBody>
      </p:sp>
      <p:pic>
        <p:nvPicPr>
          <p:cNvPr id="3" name="Image 1" descr="Masque - oct 2015 - perspectiv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8983078"/>
              </p:ext>
            </p:extLst>
          </p:nvPr>
        </p:nvGraphicFramePr>
        <p:xfrm>
          <a:off x="3419872" y="2189128"/>
          <a:ext cx="3960440" cy="3544128"/>
        </p:xfrm>
        <a:graphic>
          <a:graphicData uri="http://schemas.openxmlformats.org/drawingml/2006/table">
            <a:tbl>
              <a:tblPr/>
              <a:tblGrid>
                <a:gridCol w="3227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7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Données en M€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Fonds propres (incl. intérêts minoritaires)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114,2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Immobilisations nettes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68,9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6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Fonds </a:t>
                      </a: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propres disponibles </a:t>
                      </a: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au 31/12/2019 (publié)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45,3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Variation immobilisations nettes 2020</a:t>
                      </a:r>
                      <a:endParaRPr kumimoji="0" lang="fr-FR" altLang="fr-FR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Perte estimée 2020</a:t>
                      </a:r>
                      <a:endParaRPr kumimoji="0" lang="fr-FR" alt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(14)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20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Fonds propres disponibles au 31/12/2020 (estimé)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241704" y="910461"/>
            <a:ext cx="3409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Atterrissage 2020 :</a:t>
            </a:r>
          </a:p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 	</a:t>
            </a:r>
          </a:p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</a:t>
            </a:r>
            <a:r>
              <a:rPr lang="fr-FR" altLang="fr-FR" sz="16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2/ financement de la perte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2020• 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7466-5BCE-4695-BAAB-8B83ED7BAB61}" type="slidenum">
              <a:rPr lang="en-US" altLang="fr-FR" smtClean="0"/>
              <a:pPr/>
              <a:t>11</a:t>
            </a:fld>
            <a:endParaRPr lang="en-US" altLang="fr-FR"/>
          </a:p>
        </p:txBody>
      </p:sp>
      <p:pic>
        <p:nvPicPr>
          <p:cNvPr id="3" name="Image 1" descr="Masque - oct 2015 - perspectiv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5937173"/>
              </p:ext>
            </p:extLst>
          </p:nvPr>
        </p:nvGraphicFramePr>
        <p:xfrm>
          <a:off x="2771800" y="1988840"/>
          <a:ext cx="5112568" cy="394905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15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7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Données en M€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Chiffre d’affaires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Départs acquis au 15/03/2020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270,6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Départs 1</a:t>
                      </a:r>
                      <a:r>
                        <a:rPr kumimoji="0" lang="fr-FR" altLang="fr-FR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semestre</a:t>
                      </a:r>
                      <a:endParaRPr kumimoji="0" lang="fr-FR" altLang="fr-FR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(75,4)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Départs reportables au 30/06/2020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195,2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Nouvelles inscriptions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19,4</a:t>
                      </a: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Annulations sèches 2020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(14,3)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Départs </a:t>
                      </a: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fr-FR" altLang="fr-FR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semestre</a:t>
                      </a:r>
                      <a:endParaRPr kumimoji="0" lang="fr-FR" alt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(43,6)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Départs reportables au 31/12/2020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156,7</a:t>
                      </a: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22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    dont déjà inscrits à date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38,3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2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Reste à reporter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118,4</a:t>
                      </a: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314170" y="910461"/>
            <a:ext cx="3984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Prévisionnel 2021 : </a:t>
            </a:r>
          </a:p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</a:t>
            </a:r>
          </a:p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</a:t>
            </a:r>
            <a:r>
              <a:rPr lang="fr-FR" altLang="fr-FR" sz="16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1/ voyages 2020 reportés en 2021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2020• 11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31640" y="3409836"/>
            <a:ext cx="1368152" cy="523220"/>
          </a:xfrm>
          <a:prstGeom prst="rect">
            <a:avLst/>
          </a:prstGeom>
          <a:noFill/>
          <a:ln w="19050">
            <a:solidFill>
              <a:srgbClr val="0085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85A2"/>
                </a:solidFill>
                <a:latin typeface="Corbel" pitchFamily="34" charset="0"/>
              </a:rPr>
              <a:t>CA 2020 estimé</a:t>
            </a:r>
          </a:p>
          <a:p>
            <a:pPr algn="ctr"/>
            <a:r>
              <a:rPr lang="fr-FR" sz="1400" b="1" dirty="0">
                <a:solidFill>
                  <a:srgbClr val="0085A2"/>
                </a:solidFill>
                <a:latin typeface="Corbel" pitchFamily="34" charset="0"/>
              </a:rPr>
              <a:t>119 M€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2051720" y="2924944"/>
            <a:ext cx="720080" cy="432048"/>
          </a:xfrm>
          <a:prstGeom prst="straightConnector1">
            <a:avLst/>
          </a:prstGeom>
          <a:ln w="25400">
            <a:solidFill>
              <a:srgbClr val="0085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2051720" y="4005064"/>
            <a:ext cx="720080" cy="360040"/>
          </a:xfrm>
          <a:prstGeom prst="straightConnector1">
            <a:avLst/>
          </a:prstGeom>
          <a:ln w="25400">
            <a:solidFill>
              <a:srgbClr val="0085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771800" y="594928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rbel" pitchFamily="34" charset="0"/>
              </a:rPr>
              <a:t>Objectif : reporter au maximum les </a:t>
            </a:r>
            <a:r>
              <a:rPr lang="fr-FR" sz="1400" b="1" dirty="0" smtClean="0">
                <a:latin typeface="Corbel" pitchFamily="34" charset="0"/>
              </a:rPr>
              <a:t>118M</a:t>
            </a:r>
            <a:r>
              <a:rPr lang="fr-FR" sz="1400" b="1" dirty="0">
                <a:latin typeface="Corbel" pitchFamily="34" charset="0"/>
              </a:rPr>
              <a:t>€ restant</a:t>
            </a:r>
          </a:p>
          <a:p>
            <a:pPr algn="ctr"/>
            <a:endParaRPr lang="fr-FR" sz="800" dirty="0">
              <a:latin typeface="Corbel" pitchFamily="34" charset="0"/>
            </a:endParaRPr>
          </a:p>
          <a:p>
            <a:pPr algn="ctr"/>
            <a:r>
              <a:rPr lang="fr-FR" sz="1400" i="1" dirty="0">
                <a:latin typeface="Corbel" pitchFamily="34" charset="0"/>
              </a:rPr>
              <a:t>Rappel PCA au 31/12/2019 = 156,3 M€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7466-5BCE-4695-BAAB-8B83ED7BAB61}" type="slidenum">
              <a:rPr lang="en-US" altLang="fr-FR" smtClean="0"/>
              <a:pPr/>
              <a:t>12</a:t>
            </a:fld>
            <a:endParaRPr lang="en-US" altLang="fr-FR"/>
          </a:p>
        </p:txBody>
      </p:sp>
      <p:pic>
        <p:nvPicPr>
          <p:cNvPr id="3" name="Image 1" descr="Masque - oct 2015 - perspectiv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2020• 12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A93B81F-111D-498D-83ED-7D50C24E253B}"/>
              </a:ext>
            </a:extLst>
          </p:cNvPr>
          <p:cNvSpPr txBox="1"/>
          <p:nvPr/>
        </p:nvSpPr>
        <p:spPr>
          <a:xfrm>
            <a:off x="2263469" y="910461"/>
            <a:ext cx="5052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Prévisionnel 2021 : </a:t>
            </a:r>
          </a:p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</a:t>
            </a:r>
          </a:p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</a:t>
            </a:r>
            <a:r>
              <a:rPr lang="fr-FR" altLang="fr-FR" sz="16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2/ Compte de résultat décliné selon 2 scénarii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19A43A3-ED6C-4F51-977E-80C201E8DF3E}"/>
              </a:ext>
            </a:extLst>
          </p:cNvPr>
          <p:cNvSpPr txBox="1"/>
          <p:nvPr/>
        </p:nvSpPr>
        <p:spPr>
          <a:xfrm>
            <a:off x="2536410" y="205130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rbel" panose="020B0503020204020204" pitchFamily="34" charset="0"/>
              </a:rPr>
              <a:t>Scénario 1 : stop &amp; go (calcul du point mort)</a:t>
            </a:r>
          </a:p>
          <a:p>
            <a:r>
              <a:rPr lang="fr-FR" sz="1200" dirty="0">
                <a:latin typeface="Corbel" panose="020B0503020204020204" pitchFamily="34" charset="0"/>
              </a:rPr>
              <a:t>Scénario 2 : ouverture progressive  </a:t>
            </a:r>
          </a:p>
        </p:txBody>
      </p:sp>
      <p:graphicFrame>
        <p:nvGraphicFramePr>
          <p:cNvPr id="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1154978"/>
              </p:ext>
            </p:extLst>
          </p:nvPr>
        </p:nvGraphicFramePr>
        <p:xfrm>
          <a:off x="2627784" y="2617167"/>
          <a:ext cx="5145845" cy="2540025"/>
        </p:xfrm>
        <a:graphic>
          <a:graphicData uri="http://schemas.openxmlformats.org/drawingml/2006/table">
            <a:tbl>
              <a:tblPr/>
              <a:tblGrid>
                <a:gridCol w="2119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8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73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3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Données en M€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Point mort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Ouverture progressive pays 2021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3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Chiffre d’affaires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173,0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487,5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Marge brute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% du CA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51,9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30,0%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90,0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30,0%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143,6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29,5%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Charges d’exploitation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52,2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72,7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116,1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EBITDA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4,4 *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33,6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9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EBIT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(0,3)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29,1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403648" y="56612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orbel" pitchFamily="34" charset="0"/>
              </a:rPr>
              <a:t>* Le point mort calculé sur l’EBITDA conduit à un objectif de chiffre d’affaires de 158 M€, avec comme hypothèse une mise en place du chômage partiel longue durée sans aide de l’Etat.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7466-5BCE-4695-BAAB-8B83ED7BAB61}" type="slidenum">
              <a:rPr lang="en-US" altLang="fr-FR" smtClean="0"/>
              <a:pPr/>
              <a:t>13</a:t>
            </a:fld>
            <a:endParaRPr lang="en-US" altLang="fr-FR"/>
          </a:p>
        </p:txBody>
      </p:sp>
      <p:pic>
        <p:nvPicPr>
          <p:cNvPr id="3" name="Image 1" descr="Masque - oct 2015 - perspectiv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2020• 13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E30999F-AF87-4369-8E95-24AF4B021B90}"/>
              </a:ext>
            </a:extLst>
          </p:cNvPr>
          <p:cNvSpPr txBox="1"/>
          <p:nvPr/>
        </p:nvSpPr>
        <p:spPr>
          <a:xfrm>
            <a:off x="3347865" y="211311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400" b="1" dirty="0">
                <a:latin typeface="Corbel" panose="020B0503020204020204" pitchFamily="34" charset="0"/>
              </a:rPr>
              <a:t>Evolution CA départs 2021 (en M€)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A1BB1540-139F-4670-ACC5-001FBF8BC5EE}"/>
              </a:ext>
            </a:extLst>
          </p:cNvPr>
          <p:cNvSpPr txBox="1"/>
          <p:nvPr/>
        </p:nvSpPr>
        <p:spPr>
          <a:xfrm>
            <a:off x="3131840" y="4365104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400" b="1" dirty="0">
                <a:latin typeface="Corbel" panose="020B0503020204020204" pitchFamily="34" charset="0"/>
              </a:rPr>
              <a:t>Ventes mensuelles comparées </a:t>
            </a:r>
            <a:r>
              <a:rPr lang="fr-FR" altLang="fr-FR" sz="1400" b="1" dirty="0">
                <a:solidFill>
                  <a:srgbClr val="33CCFF"/>
                </a:solidFill>
                <a:latin typeface="Corbel" panose="020B0503020204020204" pitchFamily="34" charset="0"/>
              </a:rPr>
              <a:t>2021 </a:t>
            </a:r>
            <a:r>
              <a:rPr lang="fr-FR" altLang="fr-FR" sz="1400" b="1" dirty="0">
                <a:latin typeface="Corbel" panose="020B0503020204020204" pitchFamily="34" charset="0"/>
              </a:rPr>
              <a:t>vs.</a:t>
            </a:r>
            <a:r>
              <a:rPr lang="fr-FR" altLang="fr-FR" sz="1400" b="1" dirty="0">
                <a:solidFill>
                  <a:srgbClr val="002060"/>
                </a:solidFill>
                <a:latin typeface="Corbel" panose="020B0503020204020204" pitchFamily="34" charset="0"/>
              </a:rPr>
              <a:t>2019 (en M€)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FDE0E4CD-6968-432A-AF0B-4426780899A1}"/>
              </a:ext>
            </a:extLst>
          </p:cNvPr>
          <p:cNvSpPr txBox="1"/>
          <p:nvPr/>
        </p:nvSpPr>
        <p:spPr>
          <a:xfrm>
            <a:off x="2254518" y="932527"/>
            <a:ext cx="50455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Prévisionnel 2021 : </a:t>
            </a:r>
          </a:p>
          <a:p>
            <a:endParaRPr lang="fr-FR" altLang="fr-FR" sz="1800" b="1" dirty="0">
              <a:solidFill>
                <a:srgbClr val="0085A2"/>
              </a:solidFill>
              <a:latin typeface="Corbel" pitchFamily="34" charset="0"/>
              <a:cs typeface="Times New Roman" pitchFamily="18" charset="0"/>
            </a:endParaRPr>
          </a:p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</a:t>
            </a:r>
            <a:r>
              <a:rPr lang="fr-FR" altLang="fr-FR" sz="16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3/ Scénario d’ouverture progressive : </a:t>
            </a:r>
          </a:p>
          <a:p>
            <a:r>
              <a:rPr lang="fr-FR" altLang="fr-FR" sz="16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	évolution possible des inscriptions</a:t>
            </a:r>
          </a:p>
          <a:p>
            <a:endParaRPr lang="fr-FR" altLang="fr-FR" sz="1800" b="1" dirty="0">
              <a:solidFill>
                <a:srgbClr val="0085A2"/>
              </a:solidFill>
              <a:latin typeface="Corbel" pitchFamily="34" charset="0"/>
              <a:cs typeface="Times New Roman" pitchFamily="18" charset="0"/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xmlns="" id="{A2E88F81-80BE-4C04-A30B-26B8C0AED353}"/>
              </a:ext>
            </a:extLst>
          </p:cNvPr>
          <p:cNvGraphicFramePr>
            <a:graphicFrameLocks/>
          </p:cNvGraphicFramePr>
          <p:nvPr/>
        </p:nvGraphicFramePr>
        <p:xfrm>
          <a:off x="3131840" y="4581128"/>
          <a:ext cx="4250824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xmlns="" id="{00000000-0008-0000-0300-000002000000}"/>
              </a:ext>
            </a:extLst>
          </p:cNvPr>
          <p:cNvGraphicFramePr>
            <a:graphicFrameLocks/>
          </p:cNvGraphicFramePr>
          <p:nvPr/>
        </p:nvGraphicFramePr>
        <p:xfrm>
          <a:off x="3059832" y="2276872"/>
          <a:ext cx="4248472" cy="224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Accolade fermante 13"/>
          <p:cNvSpPr/>
          <p:nvPr/>
        </p:nvSpPr>
        <p:spPr>
          <a:xfrm>
            <a:off x="7236296" y="2420888"/>
            <a:ext cx="144016" cy="5760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ccolade fermante 14"/>
          <p:cNvSpPr/>
          <p:nvPr/>
        </p:nvSpPr>
        <p:spPr>
          <a:xfrm>
            <a:off x="7236296" y="3068960"/>
            <a:ext cx="144016" cy="5760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344816" y="2564904"/>
            <a:ext cx="1691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orbel" pitchFamily="34" charset="0"/>
              </a:rPr>
              <a:t>Nouvelles inscriptions 2021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344816" y="3254787"/>
            <a:ext cx="1691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orbel" pitchFamily="34" charset="0"/>
              </a:rPr>
              <a:t>CA reportable 2020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491880" y="573325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50" dirty="0"/>
              <a:t>15%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851920" y="557443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50" dirty="0"/>
              <a:t>25%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139952" y="5445224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50" dirty="0"/>
              <a:t>35%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499992" y="543041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50" dirty="0"/>
              <a:t>45%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788024" y="537321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50" dirty="0"/>
              <a:t>60%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076056" y="543041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50" dirty="0"/>
              <a:t>70%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436096" y="543041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50" dirty="0"/>
              <a:t>75%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724128" y="5589240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50" dirty="0"/>
              <a:t>80%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012160" y="5445224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50" dirty="0"/>
              <a:t>90%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300192" y="557443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50" dirty="0"/>
              <a:t>95%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88224" y="5805264"/>
            <a:ext cx="50405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50" dirty="0"/>
              <a:t>100%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876256" y="5877272"/>
            <a:ext cx="50405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5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xmlns="" val="1598464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" descr="Masque - oct 2015 - perspectiv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5"/>
          <p:cNvSpPr txBox="1">
            <a:spLocks noChangeArrowheads="1"/>
          </p:cNvSpPr>
          <p:nvPr/>
        </p:nvSpPr>
        <p:spPr bwMode="auto">
          <a:xfrm>
            <a:off x="2411760" y="1412776"/>
            <a:ext cx="2520280" cy="33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algn="ctr" eaLnBrk="1" hangingPunct="1">
              <a:lnSpc>
                <a:spcPct val="120000"/>
              </a:lnSpc>
              <a:spcBef>
                <a:spcPct val="50000"/>
              </a:spcBef>
              <a:buClr>
                <a:srgbClr val="990033"/>
              </a:buClr>
              <a:buSzPct val="70000"/>
              <a:buFont typeface="Wingdings 3" pitchFamily="18" charset="2"/>
              <a:buNone/>
              <a:tabLst>
                <a:tab pos="533400" algn="l"/>
              </a:tabLst>
            </a:pPr>
            <a:r>
              <a:rPr lang="fr-FR" altLang="fr-FR" sz="1400" b="1" dirty="0">
                <a:latin typeface="Corbel" pitchFamily="34" charset="0"/>
                <a:cs typeface="Arial" pitchFamily="34" charset="0"/>
              </a:rPr>
              <a:t>Top 15</a:t>
            </a:r>
          </a:p>
        </p:txBody>
      </p:sp>
      <p:sp>
        <p:nvSpPr>
          <p:cNvPr id="18443" name="Text Box 6"/>
          <p:cNvSpPr txBox="1">
            <a:spLocks noChangeArrowheads="1"/>
          </p:cNvSpPr>
          <p:nvPr/>
        </p:nvSpPr>
        <p:spPr bwMode="auto">
          <a:xfrm>
            <a:off x="5004048" y="1412776"/>
            <a:ext cx="2448272" cy="33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algn="ctr" eaLnBrk="1" hangingPunct="1">
              <a:lnSpc>
                <a:spcPct val="120000"/>
              </a:lnSpc>
              <a:spcBef>
                <a:spcPct val="50000"/>
              </a:spcBef>
              <a:buClr>
                <a:srgbClr val="990033"/>
              </a:buClr>
              <a:buSzPct val="70000"/>
              <a:buFont typeface="Wingdings 3" pitchFamily="18" charset="2"/>
              <a:buNone/>
              <a:tabLst>
                <a:tab pos="533400" algn="l"/>
              </a:tabLst>
            </a:pPr>
            <a:r>
              <a:rPr lang="fr-FR" altLang="fr-FR" sz="1400" b="1" dirty="0">
                <a:latin typeface="Corbel" pitchFamily="34" charset="0"/>
                <a:cs typeface="Arial" pitchFamily="34" charset="0"/>
              </a:rPr>
              <a:t>Top 16-30</a:t>
            </a:r>
          </a:p>
        </p:txBody>
      </p:sp>
      <p:sp>
        <p:nvSpPr>
          <p:cNvPr id="16" name="ZoneTexte 3"/>
          <p:cNvSpPr txBox="1">
            <a:spLocks noChangeArrowheads="1"/>
          </p:cNvSpPr>
          <p:nvPr/>
        </p:nvSpPr>
        <p:spPr bwMode="auto">
          <a:xfrm>
            <a:off x="0" y="6597352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2020• 14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403648" y="5589240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rbel" pitchFamily="34" charset="0"/>
              </a:rPr>
              <a:t>                                             Top 15 destinations = 197 M€                            15 pays suivants = 98 M€</a:t>
            </a:r>
          </a:p>
          <a:p>
            <a:pPr algn="ctr"/>
            <a:r>
              <a:rPr lang="fr-FR" sz="1200" b="1" dirty="0">
                <a:latin typeface="Corbel" pitchFamily="34" charset="0"/>
              </a:rPr>
              <a:t> En 2019, 30 pays = 69,2% du CA et 295 M€ de départs.</a:t>
            </a:r>
          </a:p>
          <a:p>
            <a:pPr algn="ctr"/>
            <a:endParaRPr lang="fr-FR" sz="800" b="1" dirty="0">
              <a:latin typeface="Corbel" pitchFamily="34" charset="0"/>
            </a:endParaRPr>
          </a:p>
          <a:p>
            <a:pPr algn="ctr"/>
            <a:r>
              <a:rPr lang="fr-FR" sz="1200" b="1" dirty="0">
                <a:latin typeface="Corbel" pitchFamily="34" charset="0"/>
              </a:rPr>
              <a:t>Au total, 27 destinations ouvertes à date représentant 34,8% du CA 2019, soit 148,5 M€.</a:t>
            </a:r>
          </a:p>
          <a:p>
            <a:pPr algn="ctr"/>
            <a:r>
              <a:rPr lang="fr-FR" sz="1000" dirty="0">
                <a:latin typeface="Corbel" pitchFamily="34" charset="0"/>
              </a:rPr>
              <a:t>Aux  10 destinations ouvertes ci-dessus, s’ajoutent les suivantes : Seychelles, Mexique, Brésil, Croatie, Réunion, Equateur, Mauritanie, Monténégro, Suède, Turquie, Sénégal, Allemagne, Guadeloupe, République Dominicaine, Martinique, Sainte Lucie et Panama.</a:t>
            </a:r>
          </a:p>
          <a:p>
            <a:pPr algn="ctr"/>
            <a:endParaRPr lang="fr-FR" sz="1200" b="1" dirty="0">
              <a:latin typeface="Corbel" pitchFamily="34" charset="0"/>
            </a:endParaRPr>
          </a:p>
          <a:p>
            <a:pPr algn="ctr"/>
            <a:endParaRPr lang="fr-FR" sz="1200" b="1" dirty="0">
              <a:latin typeface="Corbel" pitchFamily="34" charset="0"/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2771800" y="2543998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Interdiction 14"/>
          <p:cNvSpPr/>
          <p:nvPr/>
        </p:nvSpPr>
        <p:spPr>
          <a:xfrm>
            <a:off x="2771800" y="1823918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2771800" y="2255966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Bouée 17"/>
          <p:cNvSpPr/>
          <p:nvPr/>
        </p:nvSpPr>
        <p:spPr>
          <a:xfrm>
            <a:off x="2771800" y="2760022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Bouée 18"/>
          <p:cNvSpPr/>
          <p:nvPr/>
        </p:nvSpPr>
        <p:spPr>
          <a:xfrm>
            <a:off x="2771800" y="2976046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Interdiction 20"/>
          <p:cNvSpPr/>
          <p:nvPr/>
        </p:nvSpPr>
        <p:spPr>
          <a:xfrm>
            <a:off x="2771800" y="2039942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Interdiction 21"/>
          <p:cNvSpPr/>
          <p:nvPr/>
        </p:nvSpPr>
        <p:spPr>
          <a:xfrm>
            <a:off x="2771800" y="3480102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2771800" y="3768134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2771800" y="4272190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Bouée 24"/>
          <p:cNvSpPr/>
          <p:nvPr/>
        </p:nvSpPr>
        <p:spPr>
          <a:xfrm>
            <a:off x="2771800" y="4704238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Bouée 27"/>
          <p:cNvSpPr/>
          <p:nvPr/>
        </p:nvSpPr>
        <p:spPr>
          <a:xfrm>
            <a:off x="2771800" y="4992270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Interdiction 33"/>
          <p:cNvSpPr/>
          <p:nvPr/>
        </p:nvSpPr>
        <p:spPr>
          <a:xfrm>
            <a:off x="2771800" y="5208294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Interdiction 29">
            <a:extLst>
              <a:ext uri="{FF2B5EF4-FFF2-40B4-BE49-F238E27FC236}">
                <a16:creationId xmlns:a16="http://schemas.microsoft.com/office/drawing/2014/main" xmlns="" id="{017E787D-3196-48BD-928C-9E3C7DFA2133}"/>
              </a:ext>
            </a:extLst>
          </p:cNvPr>
          <p:cNvSpPr/>
          <p:nvPr/>
        </p:nvSpPr>
        <p:spPr>
          <a:xfrm>
            <a:off x="2771800" y="3264078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Bouée 22">
            <a:extLst>
              <a:ext uri="{FF2B5EF4-FFF2-40B4-BE49-F238E27FC236}">
                <a16:creationId xmlns:a16="http://schemas.microsoft.com/office/drawing/2014/main" xmlns="" id="{6CE36C23-8358-49E2-A228-D3077CC2D843}"/>
              </a:ext>
            </a:extLst>
          </p:cNvPr>
          <p:cNvSpPr/>
          <p:nvPr/>
        </p:nvSpPr>
        <p:spPr>
          <a:xfrm>
            <a:off x="2771800" y="3984158"/>
            <a:ext cx="144016" cy="144016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Bouée 22">
            <a:extLst>
              <a:ext uri="{FF2B5EF4-FFF2-40B4-BE49-F238E27FC236}">
                <a16:creationId xmlns:a16="http://schemas.microsoft.com/office/drawing/2014/main" xmlns="" id="{D8B2CC3C-050D-4B37-8E5D-9ADD46608754}"/>
              </a:ext>
            </a:extLst>
          </p:cNvPr>
          <p:cNvSpPr/>
          <p:nvPr/>
        </p:nvSpPr>
        <p:spPr>
          <a:xfrm>
            <a:off x="2771800" y="4488214"/>
            <a:ext cx="144016" cy="144016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F9BBA265-5650-4E21-9F72-451256000994}"/>
              </a:ext>
            </a:extLst>
          </p:cNvPr>
          <p:cNvSpPr txBox="1"/>
          <p:nvPr/>
        </p:nvSpPr>
        <p:spPr>
          <a:xfrm>
            <a:off x="2202778" y="476672"/>
            <a:ext cx="593303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Prévisionnel 2021 : </a:t>
            </a:r>
          </a:p>
          <a:p>
            <a:endParaRPr lang="fr-FR" altLang="fr-FR" sz="800" b="1" dirty="0">
              <a:solidFill>
                <a:srgbClr val="0085A2"/>
              </a:solidFill>
              <a:latin typeface="Corbel" pitchFamily="34" charset="0"/>
              <a:cs typeface="Times New Roman" pitchFamily="18" charset="0"/>
            </a:endParaRPr>
          </a:p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</a:t>
            </a:r>
            <a:r>
              <a:rPr lang="fr-FR" altLang="fr-FR" sz="16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4/ Scénario d’ouverture progressive : état des lieux des </a:t>
            </a:r>
          </a:p>
          <a:p>
            <a:r>
              <a:rPr lang="fr-FR" altLang="fr-FR" sz="16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	destinations à date</a:t>
            </a:r>
          </a:p>
          <a:p>
            <a:endParaRPr lang="fr-FR" altLang="fr-FR" sz="1800" b="1" dirty="0">
              <a:solidFill>
                <a:srgbClr val="0085A2"/>
              </a:solidFill>
              <a:latin typeface="Corbel" pitchFamily="34" charset="0"/>
              <a:cs typeface="Times New Roman" pitchFamily="18" charset="0"/>
            </a:endParaRPr>
          </a:p>
        </p:txBody>
      </p:sp>
      <p:graphicFrame>
        <p:nvGraphicFramePr>
          <p:cNvPr id="27" name="Group 132"/>
          <p:cNvGraphicFramePr>
            <a:graphicFrameLocks noGrp="1"/>
          </p:cNvGraphicFramePr>
          <p:nvPr/>
        </p:nvGraphicFramePr>
        <p:xfrm>
          <a:off x="5426347" y="1751910"/>
          <a:ext cx="1665933" cy="3901440"/>
        </p:xfrm>
        <a:graphic>
          <a:graphicData uri="http://schemas.openxmlformats.org/drawingml/2006/table">
            <a:tbl>
              <a:tblPr/>
              <a:tblGrid>
                <a:gridCol w="1089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Vietnam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1,9%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Costa Rica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1,9%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Indonésie</a:t>
                      </a:r>
                      <a:endParaRPr kumimoji="0" lang="en-US" altLang="fr-FR" sz="1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1,7%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Jordanie</a:t>
                      </a:r>
                      <a:endParaRPr kumimoji="0" lang="en-U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1,7%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Norvège</a:t>
                      </a:r>
                      <a:endParaRPr kumimoji="0" lang="en-U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1,7%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Russie</a:t>
                      </a:r>
                      <a:endParaRPr kumimoji="0" lang="en-U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1,6%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Inde</a:t>
                      </a:r>
                      <a:endParaRPr kumimoji="0" lang="en-U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1,6%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Cuba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1,5%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Thaïlande</a:t>
                      </a:r>
                      <a:endParaRPr kumimoji="0" lang="en-U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1,5%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Finlande</a:t>
                      </a:r>
                      <a:endParaRPr kumimoji="0" lang="en-U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1,4%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Argentine</a:t>
                      </a:r>
                      <a:endParaRPr kumimoji="0" lang="en-US" altLang="fr-FR" sz="1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1,3%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Maroc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1,3%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Oman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1,3%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Sri Lanka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1,3%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Australie</a:t>
                      </a:r>
                      <a:endParaRPr kumimoji="0" lang="en-U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1,3%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TOTAL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23,0%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31" name="Group 132"/>
          <p:cNvGraphicFramePr>
            <a:graphicFrameLocks noGrp="1"/>
          </p:cNvGraphicFramePr>
          <p:nvPr/>
        </p:nvGraphicFramePr>
        <p:xfrm>
          <a:off x="2915816" y="1751910"/>
          <a:ext cx="1656184" cy="3901440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Etats-Unis</a:t>
                      </a:r>
                      <a:endParaRPr kumimoji="0" lang="en-U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6,7%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Japon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4,4%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Italie</a:t>
                      </a:r>
                      <a:endParaRPr kumimoji="0" lang="en-US" altLang="fr-FR" sz="1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4,3%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Tanzanie</a:t>
                      </a:r>
                      <a:endParaRPr kumimoji="0" lang="en-U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4,1%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France</a:t>
                      </a:r>
                      <a:endParaRPr kumimoji="0" lang="en-U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3,9%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Egypte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3,0%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Afrique</a:t>
                      </a: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 du </a:t>
                      </a:r>
                      <a:r>
                        <a:rPr kumimoji="0" lang="en-US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Sud</a:t>
                      </a:r>
                      <a:endParaRPr kumimoji="0" lang="en-U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2,6%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Canada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2,5%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Grèce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2,4%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Namibie</a:t>
                      </a:r>
                      <a:endParaRPr kumimoji="0" lang="en-U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2,3%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Portugal</a:t>
                      </a:r>
                      <a:endParaRPr kumimoji="0" lang="en-US" altLang="fr-FR" sz="1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2,2%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Islande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2,1%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Espagne</a:t>
                      </a:r>
                      <a:endParaRPr kumimoji="0" lang="en-U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2,0%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Polynésie</a:t>
                      </a:r>
                      <a:endParaRPr kumimoji="0" lang="en-U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1,9%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Pérou</a:t>
                      </a:r>
                      <a:endParaRPr kumimoji="0" lang="en-U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1,9%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TOTAL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46,2%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7" name="Interdiction 36"/>
          <p:cNvSpPr/>
          <p:nvPr/>
        </p:nvSpPr>
        <p:spPr>
          <a:xfrm>
            <a:off x="5282331" y="1823918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Interdiction 38"/>
          <p:cNvSpPr/>
          <p:nvPr/>
        </p:nvSpPr>
        <p:spPr>
          <a:xfrm>
            <a:off x="5282331" y="2276872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Interdiction 39"/>
          <p:cNvSpPr/>
          <p:nvPr/>
        </p:nvSpPr>
        <p:spPr>
          <a:xfrm>
            <a:off x="5282331" y="2492896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Interdiction 40"/>
          <p:cNvSpPr/>
          <p:nvPr/>
        </p:nvSpPr>
        <p:spPr>
          <a:xfrm>
            <a:off x="5282331" y="2780928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Interdiction 41"/>
          <p:cNvSpPr/>
          <p:nvPr/>
        </p:nvSpPr>
        <p:spPr>
          <a:xfrm>
            <a:off x="5282331" y="2996952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Interdiction 42"/>
          <p:cNvSpPr/>
          <p:nvPr/>
        </p:nvSpPr>
        <p:spPr>
          <a:xfrm>
            <a:off x="5282331" y="3284984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Interdiction 43"/>
          <p:cNvSpPr/>
          <p:nvPr/>
        </p:nvSpPr>
        <p:spPr>
          <a:xfrm>
            <a:off x="5282331" y="3501008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5" name="Interdiction 44"/>
          <p:cNvSpPr/>
          <p:nvPr/>
        </p:nvSpPr>
        <p:spPr>
          <a:xfrm>
            <a:off x="5282331" y="3717032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Interdiction 45"/>
          <p:cNvSpPr/>
          <p:nvPr/>
        </p:nvSpPr>
        <p:spPr>
          <a:xfrm>
            <a:off x="5282331" y="4005064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Interdiction 46"/>
          <p:cNvSpPr/>
          <p:nvPr/>
        </p:nvSpPr>
        <p:spPr>
          <a:xfrm>
            <a:off x="5282331" y="4221088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Interdiction 47"/>
          <p:cNvSpPr/>
          <p:nvPr/>
        </p:nvSpPr>
        <p:spPr>
          <a:xfrm>
            <a:off x="5282331" y="4725144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Interdiction 48"/>
          <p:cNvSpPr/>
          <p:nvPr/>
        </p:nvSpPr>
        <p:spPr>
          <a:xfrm>
            <a:off x="5282331" y="4941168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Interdiction 49"/>
          <p:cNvSpPr/>
          <p:nvPr/>
        </p:nvSpPr>
        <p:spPr>
          <a:xfrm>
            <a:off x="5282331" y="5157192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Bouée 50"/>
          <p:cNvSpPr/>
          <p:nvPr/>
        </p:nvSpPr>
        <p:spPr>
          <a:xfrm>
            <a:off x="5282331" y="2060848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Bouée 52"/>
          <p:cNvSpPr/>
          <p:nvPr/>
        </p:nvSpPr>
        <p:spPr>
          <a:xfrm>
            <a:off x="7308304" y="5013176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Bouée 53"/>
          <p:cNvSpPr/>
          <p:nvPr/>
        </p:nvSpPr>
        <p:spPr>
          <a:xfrm>
            <a:off x="5292080" y="4437112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Bouée 22">
            <a:extLst>
              <a:ext uri="{FF2B5EF4-FFF2-40B4-BE49-F238E27FC236}">
                <a16:creationId xmlns:a16="http://schemas.microsoft.com/office/drawing/2014/main" xmlns="" id="{6CE36C23-8358-49E2-A228-D3077CC2D843}"/>
              </a:ext>
            </a:extLst>
          </p:cNvPr>
          <p:cNvSpPr/>
          <p:nvPr/>
        </p:nvSpPr>
        <p:spPr>
          <a:xfrm>
            <a:off x="7308304" y="5301208"/>
            <a:ext cx="144016" cy="144016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6" name="Interdiction 55"/>
          <p:cNvSpPr/>
          <p:nvPr/>
        </p:nvSpPr>
        <p:spPr>
          <a:xfrm>
            <a:off x="7308304" y="5589240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416824" y="4941168"/>
            <a:ext cx="1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Destination ouverte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416824" y="5157192"/>
            <a:ext cx="1547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Destination ouverte, contraintes à l’entrée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416824" y="5517232"/>
            <a:ext cx="1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Destination fermée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7466-5BCE-4695-BAAB-8B83ED7BAB61}" type="slidenum">
              <a:rPr lang="en-US" altLang="fr-FR" smtClean="0"/>
              <a:pPr/>
              <a:t>15</a:t>
            </a:fld>
            <a:endParaRPr lang="en-US" altLang="fr-FR"/>
          </a:p>
        </p:txBody>
      </p:sp>
      <p:pic>
        <p:nvPicPr>
          <p:cNvPr id="3" name="Image 1" descr="Masque - oct 2015 - éléments boursie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2020</a:t>
            </a:r>
            <a:r>
              <a:rPr lang="fr-FR" altLang="fr-FR" sz="800">
                <a:latin typeface="Century Gothic" pitchFamily="34" charset="0"/>
              </a:rPr>
              <a:t>• 15</a:t>
            </a:r>
            <a:endParaRPr lang="fr-FR" altLang="fr-FR" sz="800" dirty="0">
              <a:latin typeface="Century Gothic" pitchFamily="34" charset="0"/>
            </a:endParaRP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2285984" y="3929066"/>
            <a:ext cx="61198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tabLst>
                <a:tab pos="361950" algn="l"/>
              </a:tabLst>
            </a:pPr>
            <a:r>
              <a:rPr lang="fr-FR" altLang="fr-FR" sz="1400" b="1" dirty="0">
                <a:solidFill>
                  <a:srgbClr val="0085A2"/>
                </a:solidFill>
                <a:latin typeface="Corbel" pitchFamily="34" charset="0"/>
              </a:rPr>
              <a:t>Répartition du capital au 30 juin 2020</a:t>
            </a:r>
            <a:endParaRPr lang="fr-FR" altLang="fr-FR" sz="1400" b="1" dirty="0">
              <a:solidFill>
                <a:srgbClr val="FF0000"/>
              </a:solidFill>
              <a:latin typeface="Corbel" pitchFamily="34" charset="0"/>
            </a:endParaRPr>
          </a:p>
          <a:p>
            <a:pPr eaLnBrk="1" hangingPunct="1">
              <a:lnSpc>
                <a:spcPct val="85000"/>
              </a:lnSpc>
              <a:tabLst>
                <a:tab pos="361950" algn="l"/>
              </a:tabLst>
            </a:pPr>
            <a:endParaRPr lang="fr-FR" altLang="fr-FR" sz="1400" b="1" dirty="0">
              <a:solidFill>
                <a:srgbClr val="0085A2"/>
              </a:solidFill>
              <a:latin typeface="Corbel" pitchFamily="34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2309813" y="746125"/>
            <a:ext cx="611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tabLst>
                <a:tab pos="361950" algn="l"/>
              </a:tabLst>
            </a:pPr>
            <a:r>
              <a:rPr lang="fr-FR" altLang="fr-FR" sz="1400" b="1" dirty="0">
                <a:solidFill>
                  <a:srgbClr val="0085A2"/>
                </a:solidFill>
                <a:latin typeface="Corbel" pitchFamily="34" charset="0"/>
              </a:rPr>
              <a:t>Evolution du cours de bourse</a:t>
            </a:r>
            <a:endParaRPr lang="fr-FR" altLang="fr-FR" sz="14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500298" y="3068960"/>
            <a:ext cx="0" cy="28803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8460432" y="3068960"/>
            <a:ext cx="0" cy="28803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357422" y="3429000"/>
            <a:ext cx="2642394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SzPct val="70000"/>
            </a:pPr>
            <a:r>
              <a:rPr lang="fr-FR" altLang="fr-FR" sz="1200" b="1" dirty="0">
                <a:latin typeface="Corbel" pitchFamily="34" charset="0"/>
              </a:rPr>
              <a:t>Cours au 26 octobre 2019 : 107,00 €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195491" y="3429000"/>
            <a:ext cx="2480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SzPct val="70000"/>
            </a:pPr>
            <a:r>
              <a:rPr lang="fr-FR" altLang="fr-FR" sz="1200" b="1" dirty="0">
                <a:latin typeface="Corbel" pitchFamily="34" charset="0"/>
              </a:rPr>
              <a:t>Cours au 26 octobre 2020: 49,50€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xmlns="" id="{AF686100-2EC3-4174-B9CF-BD431A6E8E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8673324"/>
              </p:ext>
            </p:extLst>
          </p:nvPr>
        </p:nvGraphicFramePr>
        <p:xfrm>
          <a:off x="1763688" y="908720"/>
          <a:ext cx="6769000" cy="220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4818" t="12378" r="12571" b="10217"/>
          <a:stretch>
            <a:fillRect/>
          </a:stretch>
        </p:blipFill>
        <p:spPr bwMode="auto">
          <a:xfrm>
            <a:off x="3707904" y="4221088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Masque - oct 2015 - profi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9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9794493"/>
              </p:ext>
            </p:extLst>
          </p:nvPr>
        </p:nvGraphicFramePr>
        <p:xfrm>
          <a:off x="2357422" y="1214422"/>
          <a:ext cx="5616575" cy="5214384"/>
        </p:xfrm>
        <a:graphic>
          <a:graphicData uri="http://schemas.openxmlformats.org/drawingml/2006/table">
            <a:tbl>
              <a:tblPr/>
              <a:tblGrid>
                <a:gridCol w="2576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0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4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Nos métiers principaux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Voyages  en individuel  sur mesure et voyages  d’aventure</a:t>
                      </a: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8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Nombre de marques principales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17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  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8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Principales marques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Voyageurs du Monde, Comptoir des Voyages, Terres d’Aventure, Nomade Aventure, Allibert Trekking, Uniktour (Canada), Original Travel et KE </a:t>
                      </a:r>
                      <a:r>
                        <a:rPr kumimoji="0" lang="fr-FR" alt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Adventure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 Travel (Angleterre)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9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Hébergements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Satyagraha </a:t>
                      </a:r>
                      <a:r>
                        <a:rPr kumimoji="0" lang="fr-FR" alt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Guest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 House, Villa Nomade, Villa Bahia, le </a:t>
                      </a:r>
                      <a:r>
                        <a:rPr kumimoji="0" lang="fr-FR" alt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Steam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fr-FR" alt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Ship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fr-FR" alt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Sudan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 et la Flâneuse du Nil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8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Effectifs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1 395 salariés dont 362 à l’étranger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Points de vente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38 dont 3 au Canada, 1 en Belgique, 1 en Suisse et 3 en Angleterre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4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Sites internet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21 (plus d’un million de visiteurs uniques mensuels)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9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Promotion pour un tourisme responsable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Gestion de projets de reforestation et financement de projets d’aide au développement dans certains pays.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293" name="ZoneTexte 3"/>
          <p:cNvSpPr txBox="1">
            <a:spLocks noChangeArrowheads="1"/>
          </p:cNvSpPr>
          <p:nvPr/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2020 •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Masque - oct 2015 - faits marquan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149191" y="1340768"/>
            <a:ext cx="6599273" cy="53553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444500" indent="-2651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625475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85750" lvl="1" indent="-285750">
              <a:buClr>
                <a:srgbClr val="009999"/>
              </a:buClr>
              <a:buSzPct val="70000"/>
              <a:defRPr/>
            </a:pPr>
            <a:r>
              <a:rPr lang="fr-FR" altLang="fr-FR" sz="1600" b="1" dirty="0">
                <a:latin typeface="Corbel" panose="020B0503020204020204" pitchFamily="34" charset="0"/>
              </a:rPr>
              <a:t>Activité extrêmement perturbée en raison de la </a:t>
            </a:r>
            <a:r>
              <a:rPr lang="fr-FR" altLang="fr-FR" sz="1600" b="1" dirty="0" err="1">
                <a:latin typeface="Corbel" panose="020B0503020204020204" pitchFamily="34" charset="0"/>
              </a:rPr>
              <a:t>Covid</a:t>
            </a:r>
            <a:r>
              <a:rPr lang="fr-FR" altLang="fr-FR" sz="1600" b="1" dirty="0">
                <a:latin typeface="Corbel" panose="020B0503020204020204" pitchFamily="34" charset="0"/>
              </a:rPr>
              <a:t>-19</a:t>
            </a:r>
          </a:p>
          <a:p>
            <a:pPr marL="285750" lvl="1" indent="-285750">
              <a:buClr>
                <a:srgbClr val="009999"/>
              </a:buClr>
              <a:buSzPct val="70000"/>
              <a:defRPr/>
            </a:pPr>
            <a:endParaRPr lang="fr-FR" altLang="fr-FR" sz="800" b="1" dirty="0">
              <a:latin typeface="Corbel" panose="020B0503020204020204" pitchFamily="34" charset="0"/>
            </a:endParaRPr>
          </a:p>
          <a:p>
            <a:pPr marL="171450" lvl="1" indent="-171450">
              <a:buClr>
                <a:srgbClr val="00999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latin typeface="Corbel" panose="020B0503020204020204" pitchFamily="34" charset="0"/>
              </a:rPr>
              <a:t> un 1er trimestre (1er janvier au 15 mars) normal</a:t>
            </a:r>
          </a:p>
          <a:p>
            <a:pPr marL="171450" lvl="1" indent="-171450">
              <a:buClr>
                <a:srgbClr val="00999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latin typeface="Corbel" panose="020B0503020204020204" pitchFamily="34" charset="0"/>
              </a:rPr>
              <a:t> un 2nd trimestre sans départs ni ventes (confinement et fermeture pays)</a:t>
            </a:r>
          </a:p>
          <a:p>
            <a:pPr marL="171450" lvl="1" indent="-171450">
              <a:buClr>
                <a:srgbClr val="009999"/>
              </a:buClr>
              <a:buSzPct val="70000"/>
              <a:defRPr/>
            </a:pPr>
            <a:endParaRPr lang="fr-FR" altLang="fr-FR" sz="800" b="1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buClr>
                <a:srgbClr val="009999"/>
              </a:buClr>
            </a:pPr>
            <a:r>
              <a:rPr lang="fr-FR" altLang="fr-FR" sz="1600" dirty="0">
                <a:solidFill>
                  <a:schemeClr val="tx2"/>
                </a:solidFill>
                <a:latin typeface="Corbel" panose="020B0503020204020204" pitchFamily="34" charset="0"/>
              </a:rPr>
              <a:t>conduisant le Groupe à prendre les mesures suivantes :</a:t>
            </a:r>
            <a:endParaRPr lang="fr-FR" altLang="fr-FR" sz="1600" dirty="0">
              <a:latin typeface="Corbel" panose="020B0503020204020204" pitchFamily="34" charset="0"/>
            </a:endParaRPr>
          </a:p>
          <a:p>
            <a:pPr>
              <a:buClr>
                <a:srgbClr val="009999"/>
              </a:buClr>
            </a:pPr>
            <a:endParaRPr lang="fr-FR" altLang="fr-FR" sz="1200" dirty="0">
              <a:latin typeface="Corbel" panose="020B0503020204020204" pitchFamily="34" charset="0"/>
            </a:endParaRPr>
          </a:p>
          <a:p>
            <a:pPr marL="285750" indent="-285750">
              <a:buClr>
                <a:srgbClr val="009999"/>
              </a:buClr>
              <a:buFontTx/>
              <a:buChar char="-"/>
            </a:pPr>
            <a:r>
              <a:rPr lang="fr-FR" altLang="fr-FR" sz="1600" b="1" dirty="0">
                <a:latin typeface="Corbel" panose="020B0503020204020204" pitchFamily="34" charset="0"/>
              </a:rPr>
              <a:t>Au niveau des revenus : Préserver l’acquis</a:t>
            </a:r>
          </a:p>
          <a:p>
            <a:pPr marL="454025" lvl="2" indent="-1714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latin typeface="Corbel" panose="020B0503020204020204" pitchFamily="34" charset="0"/>
              </a:rPr>
              <a:t>Report des voyages de mi mars à mi septembre grâce à une ordonnance gouvernementale</a:t>
            </a:r>
          </a:p>
          <a:p>
            <a:pPr marL="454025" lvl="2" indent="-1714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latin typeface="Corbel" panose="020B0503020204020204" pitchFamily="34" charset="0"/>
              </a:rPr>
              <a:t>Mise en place d’un programme d’assurance voyages spécial COVID pour faciliter les inscriptions</a:t>
            </a:r>
          </a:p>
          <a:p>
            <a:pPr>
              <a:buClr>
                <a:srgbClr val="009999"/>
              </a:buClr>
            </a:pPr>
            <a:r>
              <a:rPr lang="fr-FR" altLang="fr-FR" sz="1200" dirty="0">
                <a:latin typeface="Corbel" panose="020B0503020204020204" pitchFamily="34" charset="0"/>
              </a:rPr>
              <a:t> </a:t>
            </a:r>
          </a:p>
          <a:p>
            <a:pPr marL="285750" indent="-285750">
              <a:buClr>
                <a:srgbClr val="009999"/>
              </a:buClr>
              <a:buFontTx/>
              <a:buChar char="-"/>
            </a:pPr>
            <a:r>
              <a:rPr lang="fr-FR" altLang="fr-FR" sz="1600" b="1" dirty="0">
                <a:latin typeface="Corbel" panose="020B0503020204020204" pitchFamily="34" charset="0"/>
              </a:rPr>
              <a:t>Au niveau de la trésorerie </a:t>
            </a:r>
            <a:r>
              <a:rPr lang="fr-FR" altLang="fr-FR" sz="1600" dirty="0">
                <a:latin typeface="Corbel" panose="020B0503020204020204" pitchFamily="34" charset="0"/>
              </a:rPr>
              <a:t>:</a:t>
            </a:r>
          </a:p>
          <a:p>
            <a:pPr marL="454025" lvl="2" indent="-1714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latin typeface="Corbel" panose="020B0503020204020204" pitchFamily="34" charset="0"/>
              </a:rPr>
              <a:t>Un avoir valable 18 mois sur les sommes versées au lieu d’un remboursement Utilisation de toutes les possibilités de report des échéances fiscales et sociales </a:t>
            </a:r>
          </a:p>
          <a:p>
            <a:pPr marL="454025" lvl="2" indent="-1714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chemeClr val="tx2"/>
                </a:solidFill>
                <a:latin typeface="Corbel" panose="020B0503020204020204" pitchFamily="34" charset="0"/>
              </a:rPr>
              <a:t>Annulation du dividende 2019</a:t>
            </a:r>
          </a:p>
          <a:p>
            <a:pPr marL="454025" lvl="2" indent="-1714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chemeClr val="tx2"/>
                </a:solidFill>
                <a:latin typeface="Corbel" panose="020B0503020204020204" pitchFamily="34" charset="0"/>
              </a:rPr>
              <a:t>Obtention d’un PGE de 30M€</a:t>
            </a:r>
            <a:endParaRPr lang="fr-FR" altLang="fr-FR" sz="1400" dirty="0">
              <a:latin typeface="Corbel" panose="020B0503020204020204" pitchFamily="34" charset="0"/>
            </a:endParaRPr>
          </a:p>
          <a:p>
            <a:pPr marL="285750" indent="-285750">
              <a:buClr>
                <a:srgbClr val="009999"/>
              </a:buClr>
              <a:buFontTx/>
              <a:buChar char="-"/>
            </a:pPr>
            <a:endParaRPr lang="fr-FR" altLang="fr-FR" sz="1200" dirty="0">
              <a:latin typeface="Corbel" panose="020B0503020204020204" pitchFamily="34" charset="0"/>
            </a:endParaRPr>
          </a:p>
          <a:p>
            <a:pPr marL="285750" indent="-285750">
              <a:buClr>
                <a:srgbClr val="009999"/>
              </a:buClr>
              <a:buFontTx/>
              <a:buChar char="-"/>
            </a:pPr>
            <a:r>
              <a:rPr lang="fr-FR" altLang="fr-FR" sz="1600" b="1" dirty="0">
                <a:latin typeface="Corbel" panose="020B0503020204020204" pitchFamily="34" charset="0"/>
              </a:rPr>
              <a:t>Au niveau des risques</a:t>
            </a:r>
            <a:r>
              <a:rPr lang="fr-FR" altLang="fr-FR" sz="1600" dirty="0">
                <a:latin typeface="Corbel" panose="020B0503020204020204" pitchFamily="34" charset="0"/>
              </a:rPr>
              <a:t> :</a:t>
            </a:r>
          </a:p>
          <a:p>
            <a:pPr marL="454025" lvl="2" indent="-1714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latin typeface="Corbel" panose="020B0503020204020204" pitchFamily="34" charset="0"/>
              </a:rPr>
              <a:t>Obtenir les remboursements des compagnies aériennes sur les billets émis non volés (à date, 73% de remboursements reçus, solde en avoirs auprès des compagnies)</a:t>
            </a:r>
          </a:p>
          <a:p>
            <a:pPr marL="454025" lvl="2" indent="-1714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latin typeface="Corbel" panose="020B0503020204020204" pitchFamily="34" charset="0"/>
              </a:rPr>
              <a:t>Assistance à nos fournisseurs à destination par préservation de leurs revenus futurs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0" y="6642124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2020 • 3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7744" y="85819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2020 : une année marquée par la </a:t>
            </a:r>
            <a:r>
              <a:rPr lang="fr-FR" altLang="fr-FR" sz="1800" b="1" dirty="0" err="1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Covid</a:t>
            </a:r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-19</a:t>
            </a:r>
            <a:endParaRPr lang="fr-FR" altLang="fr-FR" sz="1800" b="1" dirty="0">
              <a:solidFill>
                <a:srgbClr val="FF0000"/>
              </a:solidFill>
              <a:latin typeface="Corbe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Masque - oct 2015 - faits marquan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195736" y="1628800"/>
            <a:ext cx="6192688" cy="4955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444500" indent="-2651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625475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9999"/>
              </a:buClr>
            </a:pPr>
            <a:endParaRPr lang="fr-FR" altLang="fr-FR" sz="1400" dirty="0">
              <a:latin typeface="Corbel" panose="020B0503020204020204" pitchFamily="34" charset="0"/>
            </a:endParaRPr>
          </a:p>
          <a:p>
            <a:pPr marL="285750" indent="-285750">
              <a:buClr>
                <a:srgbClr val="009999"/>
              </a:buClr>
              <a:buFontTx/>
              <a:buChar char="-"/>
            </a:pPr>
            <a:r>
              <a:rPr lang="fr-FR" altLang="fr-FR" sz="1600" b="1" dirty="0">
                <a:latin typeface="Corbel" panose="020B0503020204020204" pitchFamily="34" charset="0"/>
              </a:rPr>
              <a:t>Au niveau des équipes </a:t>
            </a:r>
            <a:r>
              <a:rPr lang="fr-FR" altLang="fr-FR" sz="1600" dirty="0">
                <a:latin typeface="Corbel" panose="020B0503020204020204" pitchFamily="34" charset="0"/>
              </a:rPr>
              <a:t>:</a:t>
            </a:r>
          </a:p>
          <a:p>
            <a:pPr marL="285750" indent="-285750">
              <a:buClr>
                <a:srgbClr val="009999"/>
              </a:buClr>
              <a:buFontTx/>
              <a:buChar char="-"/>
            </a:pPr>
            <a:endParaRPr lang="fr-FR" altLang="fr-FR" sz="800" dirty="0">
              <a:latin typeface="Corbel" panose="020B0503020204020204" pitchFamily="34" charset="0"/>
            </a:endParaRPr>
          </a:p>
          <a:p>
            <a:pPr marL="285750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latin typeface="Corbel" panose="020B0503020204020204" pitchFamily="34" charset="0"/>
              </a:rPr>
              <a:t>Tous les salariés travaillent en télétravail depuis le 17 mars 2020</a:t>
            </a:r>
          </a:p>
          <a:p>
            <a:pPr marL="285750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latin typeface="Corbel" panose="020B0503020204020204" pitchFamily="34" charset="0"/>
              </a:rPr>
              <a:t>L’activité (chômage) partielle a été mise en place progressivement et à des niveaux variables selon les équipes : entre 50% d’activité sur mars et avril à 30% en moyenne en juin, puis 15% à 20% actuellement</a:t>
            </a:r>
          </a:p>
          <a:p>
            <a:pPr>
              <a:buClr>
                <a:srgbClr val="009999"/>
              </a:buClr>
            </a:pPr>
            <a:r>
              <a:rPr lang="fr-FR" altLang="fr-FR" sz="1400" dirty="0">
                <a:latin typeface="Corbel" panose="020B0503020204020204" pitchFamily="34" charset="0"/>
              </a:rPr>
              <a:t>	</a:t>
            </a:r>
          </a:p>
          <a:p>
            <a:pPr>
              <a:buClr>
                <a:srgbClr val="009999"/>
              </a:buClr>
            </a:pPr>
            <a:endParaRPr lang="fr-FR" altLang="fr-FR" sz="1400" dirty="0">
              <a:latin typeface="Corbel" panose="020B0503020204020204" pitchFamily="34" charset="0"/>
            </a:endParaRPr>
          </a:p>
          <a:p>
            <a:pPr marL="285750" indent="-285750">
              <a:buClr>
                <a:srgbClr val="009999"/>
              </a:buClr>
              <a:buFontTx/>
              <a:buChar char="-"/>
            </a:pPr>
            <a:r>
              <a:rPr lang="fr-FR" altLang="fr-FR" sz="1600" b="1" dirty="0">
                <a:latin typeface="Corbel" panose="020B0503020204020204" pitchFamily="34" charset="0"/>
              </a:rPr>
              <a:t>Au niveau de nos budgets </a:t>
            </a:r>
            <a:r>
              <a:rPr lang="fr-FR" altLang="fr-FR" sz="1600" dirty="0">
                <a:latin typeface="Corbel" panose="020B0503020204020204" pitchFamily="34" charset="0"/>
              </a:rPr>
              <a:t>:</a:t>
            </a:r>
          </a:p>
          <a:p>
            <a:pPr marL="285750" indent="-285750">
              <a:buClr>
                <a:srgbClr val="009999"/>
              </a:buClr>
              <a:buFontTx/>
              <a:buChar char="-"/>
            </a:pPr>
            <a:endParaRPr lang="fr-FR" altLang="fr-FR" sz="800" dirty="0">
              <a:latin typeface="Corbel" panose="020B0503020204020204" pitchFamily="34" charset="0"/>
            </a:endParaRPr>
          </a:p>
          <a:p>
            <a:pPr marL="285750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latin typeface="Corbel" panose="020B0503020204020204" pitchFamily="34" charset="0"/>
              </a:rPr>
              <a:t>Réduction masse salariale : abandon des recrutements prévus, activité partielle prise en charge à 100% (tourisme, restauration, événementiel). </a:t>
            </a:r>
          </a:p>
          <a:p>
            <a:pPr marL="285750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latin typeface="Corbel" panose="020B0503020204020204" pitchFamily="34" charset="0"/>
              </a:rPr>
              <a:t>Exonération des charges patronales sur la part travaillée suite à une décision gouvernementale de février à mai (sauf sur l’entité Voyageurs du Monde &gt; 250 salariés)</a:t>
            </a:r>
          </a:p>
          <a:p>
            <a:pPr marL="285750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latin typeface="Corbel" panose="020B0503020204020204" pitchFamily="34" charset="0"/>
              </a:rPr>
              <a:t>Gel des investissements (informatique, implantations, projets de croissance externe)</a:t>
            </a:r>
          </a:p>
          <a:p>
            <a:pPr marL="285750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latin typeface="Corbel" panose="020B0503020204020204" pitchFamily="34" charset="0"/>
              </a:rPr>
              <a:t>Négociations des loyers (env. 0,5M€ de baisse obtenue, soit 10% des loyers), de l’assurance RCP et de divers contrats </a:t>
            </a:r>
          </a:p>
          <a:p>
            <a:pPr marL="285750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latin typeface="Corbel" panose="020B0503020204020204" pitchFamily="34" charset="0"/>
              </a:rPr>
              <a:t>Réduction de toutes les autres charges (communication, frais généraux ,etc.) </a:t>
            </a:r>
          </a:p>
          <a:p>
            <a:pPr marL="265113" lvl="1" indent="6350" eaLnBrk="1" hangingPunct="1">
              <a:buClr>
                <a:srgbClr val="0070C0"/>
              </a:buClr>
              <a:buSzPct val="70000"/>
              <a:buFont typeface="Wingdings" pitchFamily="2" charset="2"/>
              <a:buChar char="Ø"/>
              <a:defRPr/>
            </a:pPr>
            <a:endParaRPr lang="fr-FR" altLang="fr-FR" sz="16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265113" lvl="1" indent="6350" eaLnBrk="1" hangingPunct="1">
              <a:buClr>
                <a:srgbClr val="0070C0"/>
              </a:buClr>
              <a:buSzPct val="70000"/>
              <a:defRPr/>
            </a:pPr>
            <a:endParaRPr lang="fr-FR" altLang="fr-FR" sz="1400" b="1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0" y="6642124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2020 • 4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7744" y="85819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2020 : une année marquée par la </a:t>
            </a:r>
            <a:r>
              <a:rPr lang="fr-FR" altLang="fr-FR" sz="1800" b="1" dirty="0" err="1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Covid</a:t>
            </a:r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-19</a:t>
            </a:r>
            <a:endParaRPr lang="fr-FR" altLang="fr-FR" sz="1800" b="1" dirty="0">
              <a:solidFill>
                <a:srgbClr val="FF0000"/>
              </a:solidFill>
              <a:latin typeface="Corbe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 descr="Masque - oct 2015 - activité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ZoneTexte 3"/>
          <p:cNvSpPr txBox="1">
            <a:spLocks noChangeArrowheads="1"/>
          </p:cNvSpPr>
          <p:nvPr/>
        </p:nvSpPr>
        <p:spPr bwMode="auto">
          <a:xfrm>
            <a:off x="0" y="6643688"/>
            <a:ext cx="29162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2015 •6</a:t>
            </a:r>
          </a:p>
        </p:txBody>
      </p:sp>
      <p:sp>
        <p:nvSpPr>
          <p:cNvPr id="16388" name="Rectangle 27"/>
          <p:cNvSpPr>
            <a:spLocks noChangeArrowheads="1"/>
          </p:cNvSpPr>
          <p:nvPr/>
        </p:nvSpPr>
        <p:spPr bwMode="auto">
          <a:xfrm>
            <a:off x="2253704" y="895127"/>
            <a:ext cx="5054600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tabLst>
                <a:tab pos="361950" algn="l"/>
              </a:tabLst>
            </a:pPr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Arial" pitchFamily="34" charset="0"/>
              </a:rPr>
              <a:t>Evolution du chiffre d’affaires par activité 	</a:t>
            </a:r>
          </a:p>
        </p:txBody>
      </p:sp>
      <p:graphicFrame>
        <p:nvGraphicFramePr>
          <p:cNvPr id="13361" name="Group 4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71367424"/>
              </p:ext>
            </p:extLst>
          </p:nvPr>
        </p:nvGraphicFramePr>
        <p:xfrm>
          <a:off x="2339752" y="1916832"/>
          <a:ext cx="6016642" cy="4083729"/>
        </p:xfrm>
        <a:graphic>
          <a:graphicData uri="http://schemas.openxmlformats.org/drawingml/2006/table">
            <a:tbl>
              <a:tblPr/>
              <a:tblGrid>
                <a:gridCol w="1698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07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59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9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Produits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Principales marques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CA S1.20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en M€</a:t>
                      </a:r>
                      <a:endParaRPr kumimoji="0" lang="fr-FR" alt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85A2"/>
                        </a:solidFill>
                        <a:effectLst/>
                        <a:latin typeface="Corbel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(publié)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Variations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S1.20/S1.19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CA S1.20</a:t>
                      </a:r>
                    </a:p>
                  </a:txBody>
                  <a:tcPr marL="91451" marR="91451" marT="45690" marB="456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14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Voyages sur mesure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Voyageurs du Monde, Comptoir des Voyages, Voyageurs au Canada, Original Travel</a:t>
                      </a:r>
                    </a:p>
                  </a:txBody>
                  <a:tcPr marL="91451" marR="91451"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45,2</a:t>
                      </a: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-56,0%</a:t>
                      </a:r>
                      <a:endParaRPr kumimoji="0" lang="fr-FR" altLang="fr-FR" sz="1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60,0%</a:t>
                      </a:r>
                    </a:p>
                  </a:txBody>
                  <a:tcPr marL="90011" marR="90011" marT="46769" marB="4676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41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Voyages d’aventure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Allibert Trekking, Terres d’Aventure, Nomade Aventure, Chamina Voyages , KE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Adventure</a:t>
                      </a: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1" marR="91451" marT="45699" marB="4569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27,3</a:t>
                      </a: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-59,6%</a:t>
                      </a: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36,2%</a:t>
                      </a:r>
                    </a:p>
                  </a:txBody>
                  <a:tcPr marL="90011" marR="90011" marT="46769" marB="4676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8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Voyages pour les collectivités et les entreprises 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Voyageurs du Monde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-78,2%</a:t>
                      </a: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2,9%</a:t>
                      </a:r>
                    </a:p>
                  </a:txBody>
                  <a:tcPr marL="90011" marR="90011" marT="46769" marB="4676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8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Divers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Livres,  accessoires de voyages, vols secs, etc.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-64,2%</a:t>
                      </a: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0,9%</a:t>
                      </a: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11" marR="90011" marT="46769" marB="4676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2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451" marR="91451" marT="45699" marB="4569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75,4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rbel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-58,6%</a:t>
                      </a:r>
                      <a:endParaRPr kumimoji="0" lang="fr-FR" altLang="fr-FR" sz="1200" b="1" i="1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0011" marR="90011" marT="46769" marB="4676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2020 • 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" descr="Masque - oct 2015 - résulta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ZoneTexte 3"/>
          <p:cNvSpPr txBox="1">
            <a:spLocks noChangeArrowheads="1"/>
          </p:cNvSpPr>
          <p:nvPr/>
        </p:nvSpPr>
        <p:spPr bwMode="auto">
          <a:xfrm>
            <a:off x="0" y="6643688"/>
            <a:ext cx="4618038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 semestriels 2015 • 8</a:t>
            </a:r>
          </a:p>
        </p:txBody>
      </p:sp>
      <p:sp>
        <p:nvSpPr>
          <p:cNvPr id="19460" name="Rectangle 27"/>
          <p:cNvSpPr>
            <a:spLocks noChangeArrowheads="1"/>
          </p:cNvSpPr>
          <p:nvPr/>
        </p:nvSpPr>
        <p:spPr bwMode="auto">
          <a:xfrm>
            <a:off x="2267843" y="895127"/>
            <a:ext cx="6624637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tabLst>
                <a:tab pos="361950" algn="l"/>
              </a:tabLst>
            </a:pPr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Arial" pitchFamily="34" charset="0"/>
              </a:rPr>
              <a:t>Compte de résultat semestriel (publié)</a:t>
            </a:r>
          </a:p>
        </p:txBody>
      </p:sp>
      <p:graphicFrame>
        <p:nvGraphicFramePr>
          <p:cNvPr id="16441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5018457"/>
              </p:ext>
            </p:extLst>
          </p:nvPr>
        </p:nvGraphicFramePr>
        <p:xfrm>
          <a:off x="2627784" y="1721465"/>
          <a:ext cx="5444879" cy="3795767"/>
        </p:xfrm>
        <a:graphic>
          <a:graphicData uri="http://schemas.openxmlformats.org/drawingml/2006/table">
            <a:tbl>
              <a:tblPr/>
              <a:tblGrid>
                <a:gridCol w="2322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1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09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3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Données en M€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S1.2020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S1.2019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Variations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3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Chiffre d’affaires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75,4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182,2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-58,6%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487,5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Marge brute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% du CA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24,3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32,3%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54,7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30,1%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-55,6%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143,6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29,5%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Charges d’exploitation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36,7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58,3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-36,9%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116,1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EBITDA*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(9,9)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(1,3)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33,6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9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EBIT**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(12,2)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(3,4)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29,1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8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Impôts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(8,8)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3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Résultat net avant survaleurs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(9,2)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(2,9)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9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Minoritaires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(0,0)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(0,3)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69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Résultat net part du Groupe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(9,2)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(2,7)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9515" name="Rectangle 1"/>
          <p:cNvSpPr>
            <a:spLocks noChangeArrowheads="1"/>
          </p:cNvSpPr>
          <p:nvPr/>
        </p:nvSpPr>
        <p:spPr bwMode="auto">
          <a:xfrm>
            <a:off x="2051050" y="5877272"/>
            <a:ext cx="6378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fr-FR" sz="900" i="1" dirty="0">
                <a:latin typeface="Corbel" pitchFamily="34" charset="0"/>
                <a:ea typeface="Times New Roman" pitchFamily="18" charset="0"/>
                <a:cs typeface="Calibri" pitchFamily="34" charset="0"/>
              </a:rPr>
              <a:t> * Earnings Before Interest, Taxes, Depreciation, and Amortization: Equivalent de </a:t>
            </a:r>
            <a:r>
              <a:rPr lang="en-US" altLang="fr-FR" sz="900" i="1" dirty="0" err="1">
                <a:latin typeface="Corbel" pitchFamily="34" charset="0"/>
                <a:ea typeface="Times New Roman" pitchFamily="18" charset="0"/>
                <a:cs typeface="Calibri" pitchFamily="34" charset="0"/>
              </a:rPr>
              <a:t>l’EBE</a:t>
            </a:r>
            <a:endParaRPr lang="fr-FR" altLang="fr-FR" sz="900" dirty="0">
              <a:latin typeface="Corbel" pitchFamily="34" charset="0"/>
              <a:ea typeface="Times New Roman" pitchFamily="18" charset="0"/>
              <a:cs typeface="Calibri" pitchFamily="34" charset="0"/>
            </a:endParaRPr>
          </a:p>
          <a:p>
            <a:pPr algn="just"/>
            <a:r>
              <a:rPr lang="en-US" altLang="fr-FR" sz="900" i="1" dirty="0">
                <a:latin typeface="Corbel" pitchFamily="34" charset="0"/>
                <a:ea typeface="Times New Roman" pitchFamily="18" charset="0"/>
                <a:cs typeface="Calibri" pitchFamily="34" charset="0"/>
              </a:rPr>
              <a:t>**Earnings Before Interest and Taxes: Equivalent du REX</a:t>
            </a:r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2020 • 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 descr="Masque - oct 2015 - résulta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ZoneTexte 3"/>
          <p:cNvSpPr txBox="1">
            <a:spLocks noChangeArrowheads="1"/>
          </p:cNvSpPr>
          <p:nvPr/>
        </p:nvSpPr>
        <p:spPr bwMode="auto">
          <a:xfrm>
            <a:off x="0" y="6643688"/>
            <a:ext cx="298767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2015 • 11</a:t>
            </a:r>
          </a:p>
        </p:txBody>
      </p:sp>
      <p:sp>
        <p:nvSpPr>
          <p:cNvPr id="22532" name="Rectangle 27"/>
          <p:cNvSpPr>
            <a:spLocks noChangeArrowheads="1"/>
          </p:cNvSpPr>
          <p:nvPr/>
        </p:nvSpPr>
        <p:spPr bwMode="auto">
          <a:xfrm>
            <a:off x="2268612" y="895127"/>
            <a:ext cx="6119812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tabLst>
                <a:tab pos="361950" algn="l"/>
              </a:tabLst>
            </a:pPr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Bilan semestriel (publié)</a:t>
            </a:r>
          </a:p>
        </p:txBody>
      </p:sp>
      <p:graphicFrame>
        <p:nvGraphicFramePr>
          <p:cNvPr id="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305233"/>
              </p:ext>
            </p:extLst>
          </p:nvPr>
        </p:nvGraphicFramePr>
        <p:xfrm>
          <a:off x="2308225" y="1824038"/>
          <a:ext cx="2906717" cy="3117131"/>
        </p:xfrm>
        <a:graphic>
          <a:graphicData uri="http://schemas.openxmlformats.org/drawingml/2006/table">
            <a:tbl>
              <a:tblPr/>
              <a:tblGrid>
                <a:gridCol w="1338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4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3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312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ACTIF en M€</a:t>
                      </a: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02" marR="90002" marT="46788" marB="46788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S1.2020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S1.2019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37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Immobilisations </a:t>
                      </a:r>
                    </a:p>
                  </a:txBody>
                  <a:tcPr marL="90002" marR="90002" marT="46788" marB="46788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69,4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67,0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37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Stocks </a:t>
                      </a:r>
                    </a:p>
                  </a:txBody>
                  <a:tcPr marL="90002" marR="90002" marT="46788" marB="46788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Avances et clients </a:t>
                      </a:r>
                    </a:p>
                  </a:txBody>
                  <a:tcPr marL="90002" marR="90002" marT="46788" marB="46788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70,3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111,5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19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Autres créances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02" marR="90002" marT="46788" marB="46788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44,5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75,8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37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Trésorerie</a:t>
                      </a:r>
                    </a:p>
                  </a:txBody>
                  <a:tcPr marL="90002" marR="90002" marT="46788" marB="46788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158,0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155,4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37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02" marR="90002" marT="46788" marB="46788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342,6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410,1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843645"/>
              </p:ext>
            </p:extLst>
          </p:nvPr>
        </p:nvGraphicFramePr>
        <p:xfrm>
          <a:off x="5357817" y="1822450"/>
          <a:ext cx="3003546" cy="3118717"/>
        </p:xfrm>
        <a:graphic>
          <a:graphicData uri="http://schemas.openxmlformats.org/drawingml/2006/table">
            <a:tbl>
              <a:tblPr/>
              <a:tblGrid>
                <a:gridCol w="1357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9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09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PASSIF en M€</a:t>
                      </a: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89985" marR="89985" marT="46831" marB="46831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S1.2020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S1.2019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Capitaux propres </a:t>
                      </a:r>
                    </a:p>
                  </a:txBody>
                  <a:tcPr marL="89985" marR="89985" marT="46831" marB="46831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102,8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89,7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Provisions</a:t>
                      </a:r>
                    </a:p>
                  </a:txBody>
                  <a:tcPr marL="89985" marR="89985" marT="46831" marB="46831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Dettes financières</a:t>
                      </a:r>
                    </a:p>
                  </a:txBody>
                  <a:tcPr marL="89985" marR="89985" marT="46831" marB="46831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38,6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4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Avances et fournisseurs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dont clients créditeurs</a:t>
                      </a:r>
                    </a:p>
                  </a:txBody>
                  <a:tcPr marL="89985" marR="89985" marT="46831" marB="46831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79,8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48,3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60,9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0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Produits constatés d’avance*</a:t>
                      </a:r>
                    </a:p>
                  </a:txBody>
                  <a:tcPr marL="89985" marR="89985" marT="46831" marB="46831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120,2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248,4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fr-FR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89985" marR="89985" marT="46831" marB="46831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342,6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410,1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2585" name="Text Box 51"/>
          <p:cNvSpPr txBox="1">
            <a:spLocks noChangeArrowheads="1"/>
          </p:cNvSpPr>
          <p:nvPr/>
        </p:nvSpPr>
        <p:spPr bwMode="auto">
          <a:xfrm>
            <a:off x="2195736" y="5301208"/>
            <a:ext cx="61656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fr-FR" altLang="fr-FR" sz="1200" baseline="30000" dirty="0">
                <a:solidFill>
                  <a:srgbClr val="FF0000"/>
                </a:solidFill>
                <a:latin typeface="Corbel" pitchFamily="34" charset="0"/>
                <a:cs typeface="Arial" pitchFamily="34" charset="0"/>
              </a:rPr>
              <a:t>				 	</a:t>
            </a:r>
            <a:r>
              <a:rPr lang="fr-FR" altLang="fr-FR" sz="1200" b="1" dirty="0">
                <a:latin typeface="Corbel" pitchFamily="34" charset="0"/>
                <a:cs typeface="Arial" pitchFamily="34" charset="0"/>
              </a:rPr>
              <a:t>30.06.20	30.06.19	Var (%)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fr-FR" altLang="fr-FR" sz="1200" dirty="0">
                <a:latin typeface="Corbel" pitchFamily="34" charset="0"/>
                <a:cs typeface="Arial" pitchFamily="34" charset="0"/>
              </a:rPr>
              <a:t>Produits Constatés d’Avance (P.C.A)		</a:t>
            </a:r>
            <a:r>
              <a:rPr lang="fr-FR" altLang="fr-FR" sz="1200" dirty="0">
                <a:solidFill>
                  <a:srgbClr val="FF0000"/>
                </a:solidFill>
                <a:latin typeface="Corbel" pitchFamily="34" charset="0"/>
                <a:cs typeface="Arial" pitchFamily="34" charset="0"/>
              </a:rPr>
              <a:t>   </a:t>
            </a:r>
            <a:r>
              <a:rPr lang="fr-FR" altLang="fr-FR" sz="1200" dirty="0">
                <a:latin typeface="Corbel" pitchFamily="34" charset="0"/>
                <a:cs typeface="Arial" pitchFamily="34" charset="0"/>
              </a:rPr>
              <a:t> 120,2	   248,4 	</a:t>
            </a:r>
            <a:r>
              <a:rPr lang="fr-FR" altLang="fr-FR" sz="1200" b="1" dirty="0">
                <a:latin typeface="Corbel" pitchFamily="34" charset="0"/>
                <a:cs typeface="Arial" pitchFamily="34" charset="0"/>
              </a:rPr>
              <a:t>-51,6%</a:t>
            </a:r>
          </a:p>
          <a:p>
            <a:pPr marL="457200" indent="-457200" eaLnBrk="1" hangingPunct="1">
              <a:spcBef>
                <a:spcPct val="50000"/>
              </a:spcBef>
            </a:pPr>
            <a:endParaRPr lang="fr-FR" altLang="fr-FR" sz="1200" b="1" dirty="0">
              <a:solidFill>
                <a:srgbClr val="FF000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-32" y="6642100"/>
            <a:ext cx="287972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2020 • 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7466-5BCE-4695-BAAB-8B83ED7BAB61}" type="slidenum">
              <a:rPr lang="en-US" altLang="fr-FR" smtClean="0"/>
              <a:pPr/>
              <a:t>8</a:t>
            </a:fld>
            <a:endParaRPr lang="en-US" altLang="fr-FR"/>
          </a:p>
        </p:txBody>
      </p:sp>
      <p:pic>
        <p:nvPicPr>
          <p:cNvPr id="3" name="Image 1" descr="Masque - oct 2015 - résulta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267744" y="889556"/>
            <a:ext cx="6768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8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Courbes de trésorerie</a:t>
            </a:r>
          </a:p>
          <a:p>
            <a:r>
              <a:rPr lang="fr-FR" altLang="fr-FR" sz="1200" b="1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(5 principaux TO France et holding du pôle aventure, en milliers d’euros)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-32" y="6642100"/>
            <a:ext cx="287972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2020 • 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2336379-F490-4D9F-8A11-FF3226DB75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0219" y="1647712"/>
            <a:ext cx="6362221" cy="40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52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7466-5BCE-4695-BAAB-8B83ED7BAB61}" type="slidenum">
              <a:rPr lang="en-US" altLang="fr-FR" smtClean="0"/>
              <a:pPr/>
              <a:t>9</a:t>
            </a:fld>
            <a:endParaRPr lang="en-US" altLang="fr-FR"/>
          </a:p>
        </p:txBody>
      </p:sp>
      <p:pic>
        <p:nvPicPr>
          <p:cNvPr id="3" name="Image 1" descr="Masque - oct 2015 - résulta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563888" y="2060848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Courbe </a:t>
            </a:r>
            <a:r>
              <a:rPr lang="fr-FR" dirty="0" err="1"/>
              <a:t>tréso</a:t>
            </a:r>
            <a:endParaRPr lang="fr-FR" dirty="0"/>
          </a:p>
        </p:txBody>
      </p:sp>
      <p:pic>
        <p:nvPicPr>
          <p:cNvPr id="6" name="Image 1" descr="Masque - oct 2015 - perspectiv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41958" y="910461"/>
            <a:ext cx="32816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SzPct val="70000"/>
              <a:defRPr/>
            </a:pPr>
            <a:r>
              <a:rPr lang="fr-FR" altLang="fr-FR" sz="1800" b="1" dirty="0">
                <a:solidFill>
                  <a:srgbClr val="0085A2"/>
                </a:solidFill>
                <a:latin typeface="Corbel" panose="020B0503020204020204" pitchFamily="34" charset="0"/>
              </a:rPr>
              <a:t>Atterrissage 2020 :</a:t>
            </a:r>
          </a:p>
          <a:p>
            <a:pPr eaLnBrk="1" hangingPunct="1">
              <a:buSzPct val="70000"/>
              <a:defRPr/>
            </a:pPr>
            <a:r>
              <a:rPr lang="fr-FR" altLang="fr-FR" sz="1800" b="1" dirty="0">
                <a:solidFill>
                  <a:srgbClr val="0085A2"/>
                </a:solidFill>
                <a:latin typeface="Corbel" panose="020B0503020204020204" pitchFamily="34" charset="0"/>
              </a:rPr>
              <a:t>	</a:t>
            </a:r>
          </a:p>
          <a:p>
            <a:pPr eaLnBrk="1" hangingPunct="1">
              <a:buSzPct val="70000"/>
              <a:defRPr/>
            </a:pPr>
            <a:r>
              <a:rPr lang="fr-FR" altLang="fr-FR" sz="1800" b="1" dirty="0">
                <a:solidFill>
                  <a:srgbClr val="0085A2"/>
                </a:solidFill>
                <a:latin typeface="Corbel" panose="020B0503020204020204" pitchFamily="34" charset="0"/>
              </a:rPr>
              <a:t>	</a:t>
            </a:r>
            <a:r>
              <a:rPr lang="fr-FR" altLang="fr-FR" sz="1600" b="1" dirty="0">
                <a:solidFill>
                  <a:srgbClr val="0085A2"/>
                </a:solidFill>
                <a:latin typeface="Corbel" panose="020B0503020204020204" pitchFamily="34" charset="0"/>
              </a:rPr>
              <a:t>1 / résultat estimé à date</a:t>
            </a:r>
          </a:p>
        </p:txBody>
      </p: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-32" y="6642100"/>
            <a:ext cx="287972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800" dirty="0">
                <a:latin typeface="Century Gothic" pitchFamily="34" charset="0"/>
              </a:rPr>
              <a:t>Voyageurs du Monde • Résultats semestriels 2020 • 9</a:t>
            </a:r>
          </a:p>
        </p:txBody>
      </p:sp>
      <p:graphicFrame>
        <p:nvGraphicFramePr>
          <p:cNvPr id="11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2041063"/>
              </p:ext>
            </p:extLst>
          </p:nvPr>
        </p:nvGraphicFramePr>
        <p:xfrm>
          <a:off x="3461840" y="2264616"/>
          <a:ext cx="3918471" cy="2950782"/>
        </p:xfrm>
        <a:graphic>
          <a:graphicData uri="http://schemas.openxmlformats.org/drawingml/2006/table">
            <a:tbl>
              <a:tblPr/>
              <a:tblGrid>
                <a:gridCol w="1997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8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12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12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3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Données en M€</a:t>
                      </a:r>
                    </a:p>
                  </a:txBody>
                  <a:tcPr marL="91436" marR="91436" marT="45715" marB="4571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estimé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2019 publié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Var.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3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Chiffre d’affaires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487,5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-75%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Marge brute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% du CA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143,6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29,5%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-75%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Charges d’exploitation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116,1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-51%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EBITDA*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(17)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33,6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9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EBIT**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(21)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29,1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9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Résultat net part du Groupe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(14)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Eurostil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26823</TotalTime>
  <Words>1459</Words>
  <Application>Microsoft Office PowerPoint</Application>
  <PresentationFormat>Affichage à l'écran (4:3)</PresentationFormat>
  <Paragraphs>436</Paragraphs>
  <Slides>15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Company>SHAN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VDM</dc:title>
  <dc:creator>Ségolène De Saint-Martin</dc:creator>
  <cp:lastModifiedBy>ebordier</cp:lastModifiedBy>
  <cp:revision>3427</cp:revision>
  <cp:lastPrinted>2020-10-26T10:05:04Z</cp:lastPrinted>
  <dcterms:created xsi:type="dcterms:W3CDTF">2006-04-18T13:19:23Z</dcterms:created>
  <dcterms:modified xsi:type="dcterms:W3CDTF">2020-10-28T15:35:27Z</dcterms:modified>
</cp:coreProperties>
</file>